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58" r:id="rId3"/>
    <p:sldId id="285" r:id="rId4"/>
    <p:sldId id="261" r:id="rId5"/>
    <p:sldId id="265" r:id="rId6"/>
    <p:sldId id="288" r:id="rId7"/>
    <p:sldId id="286" r:id="rId8"/>
    <p:sldId id="289" r:id="rId9"/>
    <p:sldId id="259" r:id="rId10"/>
    <p:sldId id="290" r:id="rId11"/>
    <p:sldId id="291" r:id="rId12"/>
    <p:sldId id="260" r:id="rId13"/>
    <p:sldId id="263" r:id="rId14"/>
    <p:sldId id="270" r:id="rId15"/>
  </p:sldIdLst>
  <p:sldSz cx="9144000" cy="5143500" type="screen16x9"/>
  <p:notesSz cx="6858000" cy="9144000"/>
  <p:embeddedFontLst>
    <p:embeddedFont>
      <p:font typeface="Raleway" panose="020B0604020202020204" charset="0"/>
      <p:regular r:id="rId17"/>
      <p:bold r:id="rId18"/>
      <p:italic r:id="rId19"/>
      <p:boldItalic r:id="rId20"/>
    </p:embeddedFont>
    <p:embeddedFont>
      <p:font typeface="Raleway Thin" panose="020B0604020202020204" charset="0"/>
      <p:regular r:id="rId21"/>
      <p:bold r:id="rId22"/>
      <p:italic r:id="rId23"/>
      <p:boldItalic r:id="rId24"/>
    </p:embeddedFont>
    <p:embeddedFont>
      <p:font typeface="Satisfy" panose="020B0604020202020204" charset="0"/>
      <p:regular r:id="rId25"/>
    </p:embeddedFont>
    <p:embeddedFont>
      <p:font typeface="Tino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A2DBA1-7B9D-4EA2-B116-EE1E8E11D706}">
  <a:tblStyle styleId="{F3A2DBA1-7B9D-4EA2-B116-EE1E8E11D70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344225"/>
            <a:ext cx="7433400" cy="11598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600"/>
              </a:spcBef>
              <a:spcAft>
                <a:spcPts val="0"/>
              </a:spcAft>
              <a:buClr>
                <a:srgbClr val="9283C0"/>
              </a:buClr>
              <a:buSzPts val="3000"/>
              <a:buNone/>
              <a:defRPr sz="3000">
                <a:solidFill>
                  <a:srgbClr val="9283C0"/>
                </a:solidFill>
              </a:defRPr>
            </a:lvl2pPr>
            <a:lvl3pPr lvl="2" rtl="0">
              <a:spcBef>
                <a:spcPts val="600"/>
              </a:spcBef>
              <a:spcAft>
                <a:spcPts val="0"/>
              </a:spcAft>
              <a:buClr>
                <a:srgbClr val="9283C0"/>
              </a:buClr>
              <a:buSzPts val="3000"/>
              <a:buNone/>
              <a:defRPr sz="3000">
                <a:solidFill>
                  <a:srgbClr val="9283C0"/>
                </a:solidFill>
              </a:defRPr>
            </a:lvl3pPr>
            <a:lvl4pPr lvl="3" rtl="0">
              <a:spcBef>
                <a:spcPts val="600"/>
              </a:spcBef>
              <a:spcAft>
                <a:spcPts val="0"/>
              </a:spcAft>
              <a:buClr>
                <a:srgbClr val="9283C0"/>
              </a:buClr>
              <a:buSzPts val="3000"/>
              <a:buNone/>
              <a:defRPr sz="3000">
                <a:solidFill>
                  <a:srgbClr val="9283C0"/>
                </a:solidFill>
              </a:defRPr>
            </a:lvl4pPr>
            <a:lvl5pPr lvl="4" rtl="0">
              <a:spcBef>
                <a:spcPts val="600"/>
              </a:spcBef>
              <a:spcAft>
                <a:spcPts val="0"/>
              </a:spcAft>
              <a:buClr>
                <a:srgbClr val="9283C0"/>
              </a:buClr>
              <a:buSzPts val="3000"/>
              <a:buNone/>
              <a:defRPr sz="3000">
                <a:solidFill>
                  <a:srgbClr val="9283C0"/>
                </a:solidFill>
              </a:defRPr>
            </a:lvl5pPr>
            <a:lvl6pPr lvl="5" rtl="0">
              <a:spcBef>
                <a:spcPts val="600"/>
              </a:spcBef>
              <a:spcAft>
                <a:spcPts val="0"/>
              </a:spcAft>
              <a:buClr>
                <a:srgbClr val="9283C0"/>
              </a:buClr>
              <a:buSzPts val="3000"/>
              <a:buNone/>
              <a:defRPr sz="3000">
                <a:solidFill>
                  <a:srgbClr val="9283C0"/>
                </a:solidFill>
              </a:defRPr>
            </a:lvl6pPr>
            <a:lvl7pPr lvl="6" rtl="0">
              <a:spcBef>
                <a:spcPts val="600"/>
              </a:spcBef>
              <a:spcAft>
                <a:spcPts val="0"/>
              </a:spcAft>
              <a:buClr>
                <a:srgbClr val="9283C0"/>
              </a:buClr>
              <a:buSzPts val="3000"/>
              <a:buNone/>
              <a:defRPr sz="3000">
                <a:solidFill>
                  <a:srgbClr val="9283C0"/>
                </a:solidFill>
              </a:defRPr>
            </a:lvl7pPr>
            <a:lvl8pPr lvl="7" rtl="0">
              <a:spcBef>
                <a:spcPts val="600"/>
              </a:spcBef>
              <a:spcAft>
                <a:spcPts val="0"/>
              </a:spcAft>
              <a:buClr>
                <a:srgbClr val="9283C0"/>
              </a:buClr>
              <a:buSzPts val="3000"/>
              <a:buNone/>
              <a:defRPr sz="3000">
                <a:solidFill>
                  <a:srgbClr val="9283C0"/>
                </a:solidFill>
              </a:defRPr>
            </a:lvl8pPr>
            <a:lvl9pPr lvl="8" rtl="0">
              <a:spcBef>
                <a:spcPts val="600"/>
              </a:spcBef>
              <a:spcAft>
                <a:spcPts val="600"/>
              </a:spcAft>
              <a:buClr>
                <a:srgbClr val="9283C0"/>
              </a:buClr>
              <a:buSzPts val="3000"/>
              <a:buNone/>
              <a:defRPr sz="3000">
                <a:solidFill>
                  <a:srgbClr val="9283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18" name="Google Shape;18;p4"/>
          <p:cNvSpPr txBox="1">
            <a:spLocks noGrp="1"/>
          </p:cNvSpPr>
          <p:nvPr>
            <p:ph type="body" idx="1"/>
          </p:nvPr>
        </p:nvSpPr>
        <p:spPr>
          <a:xfrm>
            <a:off x="1400000" y="880900"/>
            <a:ext cx="4601400" cy="3387600"/>
          </a:xfrm>
          <a:prstGeom prst="rect">
            <a:avLst/>
          </a:prstGeom>
          <a:effectLst>
            <a:outerShdw blurRad="14288" dist="19050" dir="2700000" algn="bl" rotWithShape="0">
              <a:srgbClr val="655A87">
                <a:alpha val="20000"/>
              </a:srgbClr>
            </a:outerShdw>
          </a:effectLst>
        </p:spPr>
        <p:txBody>
          <a:bodyPr spcFirstLastPara="1" wrap="square" lIns="0" tIns="0" rIns="0" bIns="0" anchor="t" anchorCtr="0">
            <a:noAutofit/>
          </a:bodyPr>
          <a:lstStyle>
            <a:lvl1pPr marL="457200" lvl="0" indent="-444500" rtl="0">
              <a:spcBef>
                <a:spcPts val="0"/>
              </a:spcBef>
              <a:spcAft>
                <a:spcPts val="0"/>
              </a:spcAft>
              <a:buClr>
                <a:schemeClr val="lt1"/>
              </a:buClr>
              <a:buSzPts val="3400"/>
              <a:buFont typeface="Satisfy"/>
              <a:buChar char="𖤓"/>
              <a:defRPr sz="3600">
                <a:solidFill>
                  <a:schemeClr val="lt1"/>
                </a:solidFill>
                <a:latin typeface="Satisfy"/>
                <a:ea typeface="Satisfy"/>
                <a:cs typeface="Satisfy"/>
                <a:sym typeface="Satisfy"/>
              </a:defRPr>
            </a:lvl1pPr>
            <a:lvl2pPr marL="914400" lvl="1"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2pPr>
            <a:lvl3pPr marL="1371600" lvl="2"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3pPr>
            <a:lvl4pPr marL="1828800" lvl="3"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4pPr>
            <a:lvl5pPr marL="2286000" lvl="4"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5pPr>
            <a:lvl6pPr marL="2743200" lvl="5"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6pPr>
            <a:lvl7pPr marL="3200400" lvl="6"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7pPr>
            <a:lvl8pPr marL="3657600" lvl="7"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8pPr>
            <a:lvl9pPr marL="4114800" lvl="8" indent="-457200" rtl="0">
              <a:spcBef>
                <a:spcPts val="600"/>
              </a:spcBef>
              <a:spcAft>
                <a:spcPts val="600"/>
              </a:spcAft>
              <a:buClr>
                <a:schemeClr val="lt1"/>
              </a:buClr>
              <a:buSzPts val="3600"/>
              <a:buFont typeface="Satisfy"/>
              <a:buChar char="■"/>
              <a:defRPr sz="3600">
                <a:solidFill>
                  <a:schemeClr val="lt1"/>
                </a:solidFill>
                <a:latin typeface="Satisfy"/>
                <a:ea typeface="Satisfy"/>
                <a:cs typeface="Satisfy"/>
                <a:sym typeface="Satisfy"/>
              </a:defRPr>
            </a:lvl9pPr>
          </a:lstStyle>
          <a:p>
            <a:endParaRPr/>
          </a:p>
        </p:txBody>
      </p:sp>
      <p:sp>
        <p:nvSpPr>
          <p:cNvPr id="19" name="Google Shape;19;p4"/>
          <p:cNvSpPr txBox="1"/>
          <p:nvPr/>
        </p:nvSpPr>
        <p:spPr>
          <a:xfrm>
            <a:off x="855300" y="491069"/>
            <a:ext cx="1957200" cy="653700"/>
          </a:xfrm>
          <a:prstGeom prst="rect">
            <a:avLst/>
          </a:prstGeom>
          <a:noFill/>
          <a:ln>
            <a:noFill/>
          </a:ln>
          <a:effectLst>
            <a:outerShdw blurRad="14288" dist="19050" dir="2700000" algn="bl" rotWithShape="0">
              <a:srgbClr val="655A87">
                <a:alpha val="20000"/>
              </a:srgbClr>
            </a:outerShdw>
          </a:effectLst>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lt1"/>
                </a:solidFill>
                <a:latin typeface="Satisfy"/>
                <a:ea typeface="Satisfy"/>
                <a:cs typeface="Satisfy"/>
                <a:sym typeface="Satisfy"/>
              </a:rPr>
              <a:t>“</a:t>
            </a:r>
            <a:endParaRPr sz="9600">
              <a:solidFill>
                <a:schemeClr val="lt1"/>
              </a:solidFill>
              <a:latin typeface="Satisfy"/>
              <a:ea typeface="Satisfy"/>
              <a:cs typeface="Satisfy"/>
              <a:sym typeface="Satisfy"/>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𖤓"/>
              <a:defRPr/>
            </a:lvl1pPr>
            <a:lvl2pPr marL="914400" lvl="1" indent="-368300" rtl="0">
              <a:spcBef>
                <a:spcPts val="600"/>
              </a:spcBef>
              <a:spcAft>
                <a:spcPts val="0"/>
              </a:spcAft>
              <a:buSzPts val="2200"/>
              <a:buChar char="𖡼"/>
              <a:defRPr/>
            </a:lvl2pPr>
            <a:lvl3pPr marL="1371600" lvl="2" indent="-368300" rtl="0">
              <a:spcBef>
                <a:spcPts val="600"/>
              </a:spcBef>
              <a:spcAft>
                <a:spcPts val="0"/>
              </a:spcAft>
              <a:buSzPts val="2200"/>
              <a:buChar char="𖡼"/>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0" name="Google Shape;30;p6"/>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7"/>
          <p:cNvSpPr txBox="1">
            <a:spLocks noGrp="1"/>
          </p:cNvSpPr>
          <p:nvPr>
            <p:ph type="body" idx="1"/>
          </p:nvPr>
        </p:nvSpPr>
        <p:spPr>
          <a:xfrm>
            <a:off x="823225"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6" name="Google Shape;36;p7"/>
          <p:cNvSpPr txBox="1">
            <a:spLocks noGrp="1"/>
          </p:cNvSpPr>
          <p:nvPr>
            <p:ph type="body" idx="2"/>
          </p:nvPr>
        </p:nvSpPr>
        <p:spPr>
          <a:xfrm>
            <a:off x="3185438"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7" name="Google Shape;37;p7"/>
          <p:cNvSpPr txBox="1">
            <a:spLocks noGrp="1"/>
          </p:cNvSpPr>
          <p:nvPr>
            <p:ph type="body" idx="3"/>
          </p:nvPr>
        </p:nvSpPr>
        <p:spPr>
          <a:xfrm>
            <a:off x="5547650"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8" name="Google Shape;38;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mplete" type="blank">
  <p:cSld name="BLANK">
    <p:bg>
      <p:bgPr>
        <a:gradFill>
          <a:gsLst>
            <a:gs pos="0">
              <a:schemeClr val="accent1"/>
            </a:gs>
            <a:gs pos="100000">
              <a:schemeClr val="accent2"/>
            </a:gs>
          </a:gsLst>
          <a:lin ang="0" scaled="0"/>
        </a:gra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blip>
          <a:srcRect/>
          <a:stretch/>
        </p:blipFill>
        <p:spPr>
          <a:xfrm rot="10800000" flipH="1">
            <a:off x="0" y="0"/>
            <a:ext cx="9144000" cy="5143500"/>
          </a:xfrm>
          <a:prstGeom prst="rect">
            <a:avLst/>
          </a:prstGeom>
          <a:noFill/>
          <a:ln>
            <a:noFill/>
          </a:ln>
        </p:spPr>
      </p:pic>
      <p:sp>
        <p:nvSpPr>
          <p:cNvPr id="55" name="Google Shape;5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Thin"/>
              <a:buChar char="𖤓"/>
              <a:defRPr sz="2200">
                <a:solidFill>
                  <a:schemeClr val="dk1"/>
                </a:solidFill>
                <a:latin typeface="Raleway Thin"/>
                <a:ea typeface="Raleway Thin"/>
                <a:cs typeface="Raleway Thin"/>
                <a:sym typeface="Raleway Thin"/>
              </a:defRPr>
            </a:lvl1pPr>
            <a:lvl2pPr marL="914400" lvl="1" indent="-368300" rtl="0">
              <a:lnSpc>
                <a:spcPct val="115000"/>
              </a:lnSpc>
              <a:spcBef>
                <a:spcPts val="600"/>
              </a:spcBef>
              <a:spcAft>
                <a:spcPts val="0"/>
              </a:spcAft>
              <a:buClr>
                <a:schemeClr val="accent1"/>
              </a:buClr>
              <a:buSzPts val="2200"/>
              <a:buFont typeface="Raleway Thin"/>
              <a:buChar char="𖡼"/>
              <a:defRPr sz="2200">
                <a:solidFill>
                  <a:schemeClr val="dk1"/>
                </a:solidFill>
                <a:latin typeface="Raleway Thin"/>
                <a:ea typeface="Raleway Thin"/>
                <a:cs typeface="Raleway Thin"/>
                <a:sym typeface="Raleway Thin"/>
              </a:defRPr>
            </a:lvl2pPr>
            <a:lvl3pPr marL="1371600" lvl="2" indent="-368300" rtl="0">
              <a:lnSpc>
                <a:spcPct val="115000"/>
              </a:lnSpc>
              <a:spcBef>
                <a:spcPts val="600"/>
              </a:spcBef>
              <a:spcAft>
                <a:spcPts val="0"/>
              </a:spcAft>
              <a:buClr>
                <a:schemeClr val="lt2"/>
              </a:buClr>
              <a:buSzPts val="2200"/>
              <a:buFont typeface="Raleway Thin"/>
              <a:buChar char="𖡼"/>
              <a:defRPr sz="2200">
                <a:solidFill>
                  <a:schemeClr val="dk1"/>
                </a:solidFill>
                <a:latin typeface="Raleway Thin"/>
                <a:ea typeface="Raleway Thin"/>
                <a:cs typeface="Raleway Thin"/>
                <a:sym typeface="Raleway Thin"/>
              </a:defRPr>
            </a:lvl3pPr>
            <a:lvl4pPr marL="1828800" lvl="3"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600"/>
              </a:spcBef>
              <a:spcAft>
                <a:spcPts val="60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Thin"/>
                <a:ea typeface="Raleway Thin"/>
                <a:cs typeface="Raleway Thin"/>
                <a:sym typeface="Raleway Thin"/>
              </a:defRPr>
            </a:lvl1pPr>
            <a:lvl2pPr lvl="1" algn="r" rtl="0">
              <a:buNone/>
              <a:defRPr sz="1500">
                <a:solidFill>
                  <a:schemeClr val="lt1"/>
                </a:solidFill>
                <a:latin typeface="Raleway Thin"/>
                <a:ea typeface="Raleway Thin"/>
                <a:cs typeface="Raleway Thin"/>
                <a:sym typeface="Raleway Thin"/>
              </a:defRPr>
            </a:lvl2pPr>
            <a:lvl3pPr lvl="2" algn="r" rtl="0">
              <a:buNone/>
              <a:defRPr sz="1500">
                <a:solidFill>
                  <a:schemeClr val="lt1"/>
                </a:solidFill>
                <a:latin typeface="Raleway Thin"/>
                <a:ea typeface="Raleway Thin"/>
                <a:cs typeface="Raleway Thin"/>
                <a:sym typeface="Raleway Thin"/>
              </a:defRPr>
            </a:lvl3pPr>
            <a:lvl4pPr lvl="3" algn="r" rtl="0">
              <a:buNone/>
              <a:defRPr sz="1500">
                <a:solidFill>
                  <a:schemeClr val="lt1"/>
                </a:solidFill>
                <a:latin typeface="Raleway Thin"/>
                <a:ea typeface="Raleway Thin"/>
                <a:cs typeface="Raleway Thin"/>
                <a:sym typeface="Raleway Thin"/>
              </a:defRPr>
            </a:lvl4pPr>
            <a:lvl5pPr lvl="4" algn="r" rtl="0">
              <a:buNone/>
              <a:defRPr sz="1500">
                <a:solidFill>
                  <a:schemeClr val="lt1"/>
                </a:solidFill>
                <a:latin typeface="Raleway Thin"/>
                <a:ea typeface="Raleway Thin"/>
                <a:cs typeface="Raleway Thin"/>
                <a:sym typeface="Raleway Thin"/>
              </a:defRPr>
            </a:lvl5pPr>
            <a:lvl6pPr lvl="5" algn="r" rtl="0">
              <a:buNone/>
              <a:defRPr sz="1500">
                <a:solidFill>
                  <a:schemeClr val="lt1"/>
                </a:solidFill>
                <a:latin typeface="Raleway Thin"/>
                <a:ea typeface="Raleway Thin"/>
                <a:cs typeface="Raleway Thin"/>
                <a:sym typeface="Raleway Thin"/>
              </a:defRPr>
            </a:lvl6pPr>
            <a:lvl7pPr lvl="6" algn="r" rtl="0">
              <a:buNone/>
              <a:defRPr sz="1500">
                <a:solidFill>
                  <a:schemeClr val="lt1"/>
                </a:solidFill>
                <a:latin typeface="Raleway Thin"/>
                <a:ea typeface="Raleway Thin"/>
                <a:cs typeface="Raleway Thin"/>
                <a:sym typeface="Raleway Thin"/>
              </a:defRPr>
            </a:lvl7pPr>
            <a:lvl8pPr lvl="7" algn="r" rtl="0">
              <a:buNone/>
              <a:defRPr sz="1500">
                <a:solidFill>
                  <a:schemeClr val="lt1"/>
                </a:solidFill>
                <a:latin typeface="Raleway Thin"/>
                <a:ea typeface="Raleway Thin"/>
                <a:cs typeface="Raleway Thin"/>
                <a:sym typeface="Raleway Thin"/>
              </a:defRPr>
            </a:lvl8pPr>
            <a:lvl9pPr lvl="8" algn="r" rtl="0">
              <a:buNone/>
              <a:defRPr sz="1500">
                <a:solidFill>
                  <a:schemeClr val="lt1"/>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vocalid.a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362382" y="241607"/>
            <a:ext cx="5850900" cy="171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tx1"/>
                </a:solidFill>
              </a:rPr>
              <a:t>Gator Society for Pre-Law Women Second General Body Meeting </a:t>
            </a:r>
            <a:endParaRPr dirty="0">
              <a:solidFill>
                <a:schemeClr val="tx1"/>
              </a:solidFill>
            </a:endParaRPr>
          </a:p>
        </p:txBody>
      </p:sp>
      <p:pic>
        <p:nvPicPr>
          <p:cNvPr id="2" name="Picture 1" descr="A picture containing drawing, food&#10;&#10;Description automatically generated">
            <a:extLst>
              <a:ext uri="{FF2B5EF4-FFF2-40B4-BE49-F238E27FC236}">
                <a16:creationId xmlns:a16="http://schemas.microsoft.com/office/drawing/2014/main" id="{6360C539-0CA8-417B-9B77-9476116BE2F4}"/>
              </a:ext>
            </a:extLst>
          </p:cNvPr>
          <p:cNvPicPr>
            <a:picLocks noChangeAspect="1"/>
          </p:cNvPicPr>
          <p:nvPr/>
        </p:nvPicPr>
        <p:blipFill>
          <a:blip r:embed="rId3"/>
          <a:stretch>
            <a:fillRect/>
          </a:stretch>
        </p:blipFill>
        <p:spPr>
          <a:xfrm>
            <a:off x="4424619" y="3586162"/>
            <a:ext cx="4326632" cy="11906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5B2B9-72DD-4A8B-AF14-1B3311C4D7E8}"/>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3E858B6F-0392-44ED-9DA3-D10F1657E6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Rectangle 4">
            <a:extLst>
              <a:ext uri="{FF2B5EF4-FFF2-40B4-BE49-F238E27FC236}">
                <a16:creationId xmlns:a16="http://schemas.microsoft.com/office/drawing/2014/main" id="{150BC103-879C-4338-BB2D-16E32D19293F}"/>
              </a:ext>
            </a:extLst>
          </p:cNvPr>
          <p:cNvSpPr/>
          <p:nvPr/>
        </p:nvSpPr>
        <p:spPr>
          <a:xfrm>
            <a:off x="885825" y="564356"/>
            <a:ext cx="7243763" cy="39219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E2AEB7-C2D2-4FF3-BC99-4B8B342AF3C4}"/>
              </a:ext>
            </a:extLst>
          </p:cNvPr>
          <p:cNvSpPr txBox="1"/>
          <p:nvPr/>
        </p:nvSpPr>
        <p:spPr>
          <a:xfrm>
            <a:off x="1657350" y="721519"/>
            <a:ext cx="5400675" cy="584775"/>
          </a:xfrm>
          <a:prstGeom prst="rect">
            <a:avLst/>
          </a:prstGeom>
          <a:noFill/>
        </p:spPr>
        <p:txBody>
          <a:bodyPr wrap="square" rtlCol="0">
            <a:spAutoFit/>
          </a:bodyPr>
          <a:lstStyle/>
          <a:p>
            <a:pPr algn="ctr"/>
            <a:r>
              <a:rPr lang="en-US" sz="3200" dirty="0">
                <a:solidFill>
                  <a:schemeClr val="tx1">
                    <a:lumMod val="90000"/>
                    <a:lumOff val="10000"/>
                  </a:schemeClr>
                </a:solidFill>
                <a:latin typeface="Satisfy" panose="020B0604020202020204" charset="0"/>
              </a:rPr>
              <a:t>LSAT PREP </a:t>
            </a:r>
          </a:p>
        </p:txBody>
      </p:sp>
      <p:sp>
        <p:nvSpPr>
          <p:cNvPr id="7" name="TextBox 6">
            <a:extLst>
              <a:ext uri="{FF2B5EF4-FFF2-40B4-BE49-F238E27FC236}">
                <a16:creationId xmlns:a16="http://schemas.microsoft.com/office/drawing/2014/main" id="{4DE7CBCE-FC60-4C32-9DBC-F3419317F176}"/>
              </a:ext>
            </a:extLst>
          </p:cNvPr>
          <p:cNvSpPr txBox="1"/>
          <p:nvPr/>
        </p:nvSpPr>
        <p:spPr>
          <a:xfrm>
            <a:off x="4179094" y="1400175"/>
            <a:ext cx="3843337" cy="301621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1"/>
                </a:solidFill>
                <a:latin typeface="Raleway" panose="020B0604020202020204" charset="0"/>
                <a:ea typeface="Tinos" panose="020B0604020202020204" charset="0"/>
                <a:cs typeface="Tinos" panose="020B0604020202020204" charset="0"/>
              </a:rPr>
              <a:t>LSAT prep workshops will be </a:t>
            </a:r>
            <a:r>
              <a:rPr lang="en-US" sz="1200" u="sng" dirty="0">
                <a:solidFill>
                  <a:schemeClr val="tx1"/>
                </a:solidFill>
                <a:latin typeface="Raleway" panose="020B0604020202020204" charset="0"/>
                <a:ea typeface="Tinos" panose="020B0604020202020204" charset="0"/>
                <a:cs typeface="Tinos" panose="020B0604020202020204" charset="0"/>
              </a:rPr>
              <a:t>sporadic and optional</a:t>
            </a:r>
            <a:r>
              <a:rPr lang="en-US" sz="1200" dirty="0">
                <a:solidFill>
                  <a:schemeClr val="tx1"/>
                </a:solidFill>
                <a:latin typeface="Raleway" panose="020B0604020202020204" charset="0"/>
                <a:ea typeface="Tinos" panose="020B0604020202020204" charset="0"/>
                <a:cs typeface="Tinos" panose="020B0604020202020204" charset="0"/>
              </a:rPr>
              <a:t> yet highly encouraged, we would have sectional break downs in which we focus on one of the many components of the test or examine previously issued tests with effort further our comprehension of the LSAT and to improve our test scores overall.</a:t>
            </a:r>
          </a:p>
          <a:p>
            <a:pPr marL="171450" indent="-171450">
              <a:buFont typeface="Arial" panose="020B0604020202020204" pitchFamily="34" charset="0"/>
              <a:buChar char="•"/>
            </a:pPr>
            <a:endParaRPr lang="en-US" sz="1200" dirty="0">
              <a:solidFill>
                <a:schemeClr val="tx1"/>
              </a:solidFill>
              <a:latin typeface="Raleway" panose="020B0604020202020204" charset="0"/>
              <a:ea typeface="Tinos" panose="020B0604020202020204" charset="0"/>
              <a:cs typeface="Tinos" panose="020B0604020202020204" charset="0"/>
            </a:endParaRPr>
          </a:p>
          <a:p>
            <a:pPr marL="171450" indent="-171450">
              <a:buFont typeface="Arial" panose="020B0604020202020204" pitchFamily="34" charset="0"/>
              <a:buChar char="•"/>
            </a:pPr>
            <a:r>
              <a:rPr lang="en-US" sz="1600" dirty="0">
                <a:solidFill>
                  <a:schemeClr val="tx1"/>
                </a:solidFill>
                <a:latin typeface="Raleway" panose="020B0604020202020204" charset="0"/>
                <a:ea typeface="Tinos" panose="020B0604020202020204" charset="0"/>
                <a:cs typeface="Tinos" panose="020B0604020202020204" charset="0"/>
              </a:rPr>
              <a:t>Like our Facebook page: </a:t>
            </a:r>
            <a:r>
              <a:rPr lang="en-US" sz="1600" b="1" i="0" dirty="0">
                <a:solidFill>
                  <a:schemeClr val="accent2">
                    <a:lumMod val="50000"/>
                  </a:schemeClr>
                </a:solidFill>
                <a:effectLst/>
                <a:latin typeface="Raleway" panose="020B0604020202020204" charset="0"/>
                <a:ea typeface="Tinos" panose="020B0604020202020204" charset="0"/>
                <a:cs typeface="Tinos" panose="020B0604020202020204" charset="0"/>
              </a:rPr>
              <a:t>Gator Society for Pre-Law Women</a:t>
            </a:r>
          </a:p>
          <a:p>
            <a:pPr marL="171450" indent="-171450">
              <a:buFont typeface="Arial" panose="020B0604020202020204" pitchFamily="34" charset="0"/>
              <a:buChar char="•"/>
            </a:pPr>
            <a:r>
              <a:rPr lang="en-US" sz="1600" dirty="0">
                <a:solidFill>
                  <a:schemeClr val="tx1"/>
                </a:solidFill>
                <a:latin typeface="Raleway" panose="020B0604020202020204" charset="0"/>
                <a:ea typeface="Tinos" panose="020B0604020202020204" charset="0"/>
                <a:cs typeface="Tinos" panose="020B0604020202020204" charset="0"/>
              </a:rPr>
              <a:t>Follow us on Instagram: </a:t>
            </a:r>
            <a:r>
              <a:rPr lang="en-US" sz="1600" b="0" i="0" dirty="0">
                <a:solidFill>
                  <a:schemeClr val="accent2">
                    <a:lumMod val="50000"/>
                  </a:schemeClr>
                </a:solidFill>
                <a:effectLst/>
                <a:latin typeface="Raleway" panose="020B0604020202020204" charset="0"/>
                <a:ea typeface="Tinos" panose="020B0604020202020204" charset="0"/>
                <a:cs typeface="Tinos" panose="020B0604020202020204" charset="0"/>
              </a:rPr>
              <a:t>@gator.prelawwomen</a:t>
            </a:r>
            <a:endParaRPr lang="en-US" sz="1600" dirty="0">
              <a:solidFill>
                <a:schemeClr val="accent2">
                  <a:lumMod val="50000"/>
                </a:schemeClr>
              </a:solidFill>
              <a:latin typeface="Raleway" panose="020B0604020202020204" charset="0"/>
              <a:ea typeface="Tinos" panose="020B0604020202020204" charset="0"/>
              <a:cs typeface="Tinos" panose="020B0604020202020204" charset="0"/>
            </a:endParaRPr>
          </a:p>
          <a:p>
            <a:pPr marL="171450" indent="-171450">
              <a:buFont typeface="Arial" panose="020B0604020202020204" pitchFamily="34" charset="0"/>
              <a:buChar char="•"/>
            </a:pPr>
            <a:endParaRPr lang="en-US" sz="1600" dirty="0">
              <a:solidFill>
                <a:schemeClr val="tx1"/>
              </a:solidFill>
              <a:latin typeface="Raleway" panose="020B0604020202020204" charset="0"/>
              <a:ea typeface="Tinos" panose="020B0604020202020204" charset="0"/>
              <a:cs typeface="Tinos" panose="020B0604020202020204"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A393F975-0D8D-4130-BACC-DD046D1635A0}"/>
              </a:ext>
            </a:extLst>
          </p:cNvPr>
          <p:cNvPicPr>
            <a:picLocks noChangeAspect="1"/>
          </p:cNvPicPr>
          <p:nvPr/>
        </p:nvPicPr>
        <p:blipFill>
          <a:blip r:embed="rId2"/>
          <a:stretch>
            <a:fillRect/>
          </a:stretch>
        </p:blipFill>
        <p:spPr>
          <a:xfrm>
            <a:off x="1112565" y="1367042"/>
            <a:ext cx="3066529" cy="2409416"/>
          </a:xfrm>
          <a:prstGeom prst="rect">
            <a:avLst/>
          </a:prstGeom>
        </p:spPr>
      </p:pic>
    </p:spTree>
    <p:extLst>
      <p:ext uri="{BB962C8B-B14F-4D97-AF65-F5344CB8AC3E}">
        <p14:creationId xmlns:p14="http://schemas.microsoft.com/office/powerpoint/2010/main" val="8891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1733-9E05-43E7-B797-C54E0A4AD9B1}"/>
              </a:ext>
            </a:extLst>
          </p:cNvPr>
          <p:cNvSpPr>
            <a:spLocks noGrp="1"/>
          </p:cNvSpPr>
          <p:nvPr>
            <p:ph type="title"/>
          </p:nvPr>
        </p:nvSpPr>
        <p:spPr/>
        <p:txBody>
          <a:bodyPr/>
          <a:lstStyle/>
          <a:p>
            <a:r>
              <a:rPr lang="en-US" dirty="0"/>
              <a:t>Coffee Talks &amp; Related Events </a:t>
            </a:r>
          </a:p>
        </p:txBody>
      </p:sp>
      <p:sp>
        <p:nvSpPr>
          <p:cNvPr id="3" name="Text Placeholder 2">
            <a:extLst>
              <a:ext uri="{FF2B5EF4-FFF2-40B4-BE49-F238E27FC236}">
                <a16:creationId xmlns:a16="http://schemas.microsoft.com/office/drawing/2014/main" id="{EF76BDCE-A7E9-4BFE-B347-EA5EE3732D4C}"/>
              </a:ext>
            </a:extLst>
          </p:cNvPr>
          <p:cNvSpPr>
            <a:spLocks noGrp="1"/>
          </p:cNvSpPr>
          <p:nvPr>
            <p:ph type="body" idx="1"/>
          </p:nvPr>
        </p:nvSpPr>
        <p:spPr>
          <a:xfrm>
            <a:off x="823225" y="1506350"/>
            <a:ext cx="2137500" cy="2479863"/>
          </a:xfrm>
        </p:spPr>
        <p:txBody>
          <a:bodyPr/>
          <a:lstStyle/>
          <a:p>
            <a:r>
              <a:rPr lang="en-US" b="1" i="0" dirty="0">
                <a:solidFill>
                  <a:schemeClr val="tx1"/>
                </a:solidFill>
                <a:effectLst/>
                <a:latin typeface="Raleway" panose="020B0604020202020204" charset="0"/>
                <a:ea typeface="Tinos" panose="020B0604020202020204" charset="0"/>
                <a:cs typeface="Tinos" panose="020B0604020202020204" charset="0"/>
              </a:rPr>
              <a:t>Coffee Talks </a:t>
            </a:r>
          </a:p>
          <a:p>
            <a:r>
              <a:rPr lang="en-US" b="0" i="0" dirty="0">
                <a:solidFill>
                  <a:schemeClr val="tx1"/>
                </a:solidFill>
                <a:effectLst/>
                <a:latin typeface="Raleway" panose="020B0604020202020204" charset="0"/>
                <a:ea typeface="Tinos" panose="020B0604020202020204" charset="0"/>
                <a:cs typeface="Tinos" panose="020B0604020202020204" charset="0"/>
              </a:rPr>
              <a:t>Grab your favorite drink and let’s chat! We want to hear your goals and the steps you are taking to achieve them. </a:t>
            </a:r>
            <a:endParaRPr lang="en-US" dirty="0">
              <a:solidFill>
                <a:schemeClr val="tx1"/>
              </a:solidFill>
              <a:latin typeface="Raleway" panose="020B0604020202020204" charset="0"/>
              <a:ea typeface="Tinos" panose="020B0604020202020204" charset="0"/>
              <a:cs typeface="Tinos" panose="020B0604020202020204" charset="0"/>
            </a:endParaRPr>
          </a:p>
          <a:p>
            <a:endParaRPr lang="en-US" dirty="0"/>
          </a:p>
        </p:txBody>
      </p:sp>
      <p:sp>
        <p:nvSpPr>
          <p:cNvPr id="4" name="Text Placeholder 3">
            <a:extLst>
              <a:ext uri="{FF2B5EF4-FFF2-40B4-BE49-F238E27FC236}">
                <a16:creationId xmlns:a16="http://schemas.microsoft.com/office/drawing/2014/main" id="{763CF122-2CA3-44F2-A4C4-8A96B36F46B4}"/>
              </a:ext>
            </a:extLst>
          </p:cNvPr>
          <p:cNvSpPr>
            <a:spLocks noGrp="1"/>
          </p:cNvSpPr>
          <p:nvPr>
            <p:ph type="body" idx="2"/>
          </p:nvPr>
        </p:nvSpPr>
        <p:spPr/>
        <p:txBody>
          <a:bodyPr/>
          <a:lstStyle/>
          <a:p>
            <a:r>
              <a:rPr lang="en-US" b="1" dirty="0">
                <a:latin typeface="Raleway" panose="020B0604020202020204" charset="0"/>
              </a:rPr>
              <a:t>Peer Advising </a:t>
            </a:r>
          </a:p>
          <a:p>
            <a:r>
              <a:rPr lang="en-US" sz="1400" dirty="0">
                <a:latin typeface="Raleway" panose="020B0604020202020204" charset="0"/>
              </a:rPr>
              <a:t>Open to everyone at any year level, Juniors and Seniors will assist Freshman and Sophomores with scheduled LSAT study tips, course recommendations, and general support!</a:t>
            </a:r>
          </a:p>
          <a:p>
            <a:endParaRPr lang="en-US" sz="1400" dirty="0">
              <a:latin typeface="Raleway" panose="020B0604020202020204" charset="0"/>
            </a:endParaRPr>
          </a:p>
        </p:txBody>
      </p:sp>
      <p:sp>
        <p:nvSpPr>
          <p:cNvPr id="5" name="Text Placeholder 4">
            <a:extLst>
              <a:ext uri="{FF2B5EF4-FFF2-40B4-BE49-F238E27FC236}">
                <a16:creationId xmlns:a16="http://schemas.microsoft.com/office/drawing/2014/main" id="{E59090A8-3C83-4914-AF82-9706963ABF74}"/>
              </a:ext>
            </a:extLst>
          </p:cNvPr>
          <p:cNvSpPr>
            <a:spLocks noGrp="1"/>
          </p:cNvSpPr>
          <p:nvPr>
            <p:ph type="body" idx="3"/>
          </p:nvPr>
        </p:nvSpPr>
        <p:spPr/>
        <p:txBody>
          <a:bodyPr/>
          <a:lstStyle/>
          <a:p>
            <a:r>
              <a:rPr lang="en-US" b="1" dirty="0">
                <a:latin typeface="Raleway" panose="020B0604020202020204" charset="0"/>
              </a:rPr>
              <a:t>Team Bonding </a:t>
            </a:r>
          </a:p>
          <a:p>
            <a:r>
              <a:rPr lang="en-US" sz="1400" dirty="0">
                <a:latin typeface="Raleway" panose="020B0604020202020204" charset="0"/>
              </a:rPr>
              <a:t>We will host Zoom conferences and eventually in person arts and craft extravaganzas and seasonal cooking/baking bonanzas! We will primarily utilize Instagram and Facebook Live. </a:t>
            </a:r>
            <a:endParaRPr lang="en-US" dirty="0"/>
          </a:p>
        </p:txBody>
      </p:sp>
      <p:sp>
        <p:nvSpPr>
          <p:cNvPr id="6" name="Slide Number Placeholder 5">
            <a:extLst>
              <a:ext uri="{FF2B5EF4-FFF2-40B4-BE49-F238E27FC236}">
                <a16:creationId xmlns:a16="http://schemas.microsoft.com/office/drawing/2014/main" id="{CEF739BF-F251-4DEA-A4F9-F6C0AB31DB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7" name="TextBox 6">
            <a:extLst>
              <a:ext uri="{FF2B5EF4-FFF2-40B4-BE49-F238E27FC236}">
                <a16:creationId xmlns:a16="http://schemas.microsoft.com/office/drawing/2014/main" id="{1AB654DF-DD11-4830-8187-A39A0C7AC1A2}"/>
              </a:ext>
            </a:extLst>
          </p:cNvPr>
          <p:cNvSpPr txBox="1"/>
          <p:nvPr/>
        </p:nvSpPr>
        <p:spPr>
          <a:xfrm>
            <a:off x="823225" y="4157663"/>
            <a:ext cx="2137500" cy="830997"/>
          </a:xfrm>
          <a:prstGeom prst="rect">
            <a:avLst/>
          </a:prstGeom>
          <a:noFill/>
        </p:spPr>
        <p:txBody>
          <a:bodyPr wrap="square" rtlCol="0">
            <a:spAutoFit/>
          </a:bodyPr>
          <a:lstStyle/>
          <a:p>
            <a:pPr marL="285750" indent="-285750">
              <a:buFont typeface="Wingdings" panose="05000000000000000000" pitchFamily="2" charset="2"/>
              <a:buChar char="v"/>
            </a:pPr>
            <a:r>
              <a:rPr lang="en-US" sz="1200" dirty="0">
                <a:solidFill>
                  <a:schemeClr val="accent2">
                    <a:lumMod val="50000"/>
                  </a:schemeClr>
                </a:solidFill>
                <a:latin typeface="Raleway" panose="020B0604020202020204" charset="0"/>
                <a:ea typeface="Tinos" panose="020B0604020202020204" charset="0"/>
                <a:cs typeface="Tinos" panose="020B0604020202020204" charset="0"/>
              </a:rPr>
              <a:t>It should be noted that these events are OPTIONAL and will occur SPORADICALLY</a:t>
            </a:r>
            <a:endParaRPr lang="en-US" sz="1200" dirty="0">
              <a:latin typeface="Raleway" panose="020B0604020202020204" charset="0"/>
            </a:endParaRPr>
          </a:p>
        </p:txBody>
      </p:sp>
    </p:spTree>
    <p:extLst>
      <p:ext uri="{BB962C8B-B14F-4D97-AF65-F5344CB8AC3E}">
        <p14:creationId xmlns:p14="http://schemas.microsoft.com/office/powerpoint/2010/main" val="222358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body" idx="1"/>
          </p:nvPr>
        </p:nvSpPr>
        <p:spPr>
          <a:xfrm>
            <a:off x="1328563" y="759456"/>
            <a:ext cx="4601400" cy="33876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People ask me, “If you could be whatever you wanted to be, what would you be?” My first answer is not “ a great lawyer.” It is, “I would be a great diva.” But I totally lacked that talent, so the next best thing is the law.</a:t>
            </a:r>
          </a:p>
          <a:p>
            <a:pPr marL="0" lvl="0" indent="0" algn="ctr" rtl="0">
              <a:spcBef>
                <a:spcPts val="600"/>
              </a:spcBef>
              <a:spcAft>
                <a:spcPts val="0"/>
              </a:spcAft>
              <a:buNone/>
            </a:pPr>
            <a:r>
              <a:rPr lang="en" sz="2800" dirty="0"/>
              <a:t>- Justice Ruth Bader Ginsburg</a:t>
            </a:r>
            <a:endParaRPr sz="2800" dirty="0"/>
          </a:p>
        </p:txBody>
      </p:sp>
      <p:sp>
        <p:nvSpPr>
          <p:cNvPr id="93" name="Google Shape;93;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3" name="Picture 2" descr="A picture containing graphical user interface&#10;&#10;Description automatically generated">
            <a:extLst>
              <a:ext uri="{FF2B5EF4-FFF2-40B4-BE49-F238E27FC236}">
                <a16:creationId xmlns:a16="http://schemas.microsoft.com/office/drawing/2014/main" id="{87754DDB-F69C-4E79-A7EE-F244144D9253}"/>
              </a:ext>
            </a:extLst>
          </p:cNvPr>
          <p:cNvPicPr>
            <a:picLocks noChangeAspect="1"/>
          </p:cNvPicPr>
          <p:nvPr/>
        </p:nvPicPr>
        <p:blipFill>
          <a:blip r:embed="rId3"/>
          <a:stretch>
            <a:fillRect/>
          </a:stretch>
        </p:blipFill>
        <p:spPr>
          <a:xfrm>
            <a:off x="6192709" y="1328737"/>
            <a:ext cx="2486025" cy="2486025"/>
          </a:xfrm>
          <a:prstGeom prst="rect">
            <a:avLst/>
          </a:prstGeom>
        </p:spPr>
      </p:pic>
      <p:sp>
        <p:nvSpPr>
          <p:cNvPr id="4" name="TextBox 3">
            <a:extLst>
              <a:ext uri="{FF2B5EF4-FFF2-40B4-BE49-F238E27FC236}">
                <a16:creationId xmlns:a16="http://schemas.microsoft.com/office/drawing/2014/main" id="{10EDB9AB-600D-4ED1-9CFF-AE0294981E5B}"/>
              </a:ext>
            </a:extLst>
          </p:cNvPr>
          <p:cNvSpPr txBox="1"/>
          <p:nvPr/>
        </p:nvSpPr>
        <p:spPr>
          <a:xfrm>
            <a:off x="6300788" y="4012701"/>
            <a:ext cx="2377946" cy="646331"/>
          </a:xfrm>
          <a:prstGeom prst="rect">
            <a:avLst/>
          </a:prstGeom>
          <a:noFill/>
        </p:spPr>
        <p:txBody>
          <a:bodyPr wrap="square" rtlCol="0">
            <a:spAutoFit/>
          </a:bodyPr>
          <a:lstStyle/>
          <a:p>
            <a:r>
              <a:rPr lang="en-US" sz="1100" dirty="0">
                <a:solidFill>
                  <a:schemeClr val="tx1"/>
                </a:solidFill>
                <a:latin typeface="Raleway" panose="020B0604020202020204" charset="0"/>
              </a:rPr>
              <a:t>Yes, I reused last weeks’ quote because RBG sadly passed on 9/18/2020. R.I.P. to an icon </a:t>
            </a:r>
            <a:r>
              <a:rPr lang="en-US" dirty="0">
                <a:solidFill>
                  <a:schemeClr val="tx1"/>
                </a:solidFill>
                <a:sym typeface="Wingdings" panose="05000000000000000000" pitchFamily="2" charset="2"/>
              </a:rPr>
              <a:t></a:t>
            </a:r>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t>Board of Executives </a:t>
            </a:r>
          </a:p>
          <a:p>
            <a:pPr marL="285750" lvl="0" indent="-285750" algn="l" rtl="0">
              <a:spcBef>
                <a:spcPts val="0"/>
              </a:spcBef>
              <a:spcAft>
                <a:spcPts val="0"/>
              </a:spcAft>
              <a:buFont typeface="Wingdings" panose="05000000000000000000" pitchFamily="2" charset="2"/>
              <a:buChar char="v"/>
            </a:pPr>
            <a:r>
              <a:rPr lang="en-US" sz="1400" dirty="0">
                <a:solidFill>
                  <a:srgbClr val="050505"/>
                </a:solidFill>
                <a:effectLst/>
                <a:latin typeface="Raleway" panose="020B0604020202020204" charset="0"/>
                <a:ea typeface="Calibri" panose="020F0502020204030204" pitchFamily="34" charset="0"/>
              </a:rPr>
              <a:t>Vice President of Internal Affairs</a:t>
            </a:r>
          </a:p>
          <a:p>
            <a:pPr marL="0" indent="0">
              <a:buNone/>
            </a:pPr>
            <a:r>
              <a:rPr lang="en-US" b="1" dirty="0">
                <a:latin typeface="Raleway" panose="020B0604020202020204" charset="0"/>
              </a:rPr>
              <a:t>Leadership Board</a:t>
            </a:r>
          </a:p>
          <a:p>
            <a:pPr>
              <a:buFont typeface="Wingdings" panose="05000000000000000000" pitchFamily="2" charset="2"/>
              <a:buChar char="v"/>
            </a:pPr>
            <a:r>
              <a:rPr lang="en-US" sz="1400" dirty="0">
                <a:solidFill>
                  <a:srgbClr val="050505"/>
                </a:solidFill>
                <a:effectLst/>
                <a:latin typeface="Raleway" panose="020B0604020202020204" charset="0"/>
                <a:ea typeface="Calibri" panose="020F0502020204030204" pitchFamily="34" charset="0"/>
              </a:rPr>
              <a:t>Communications and Multimedia Director</a:t>
            </a:r>
          </a:p>
          <a:p>
            <a:pPr>
              <a:buFont typeface="Wingdings" panose="05000000000000000000" pitchFamily="2" charset="2"/>
              <a:buChar char="v"/>
            </a:pPr>
            <a:r>
              <a:rPr lang="en-US" sz="1400" dirty="0">
                <a:solidFill>
                  <a:srgbClr val="050505"/>
                </a:solidFill>
                <a:effectLst/>
                <a:latin typeface="Raleway" panose="020B0604020202020204" charset="0"/>
                <a:ea typeface="Calibri" panose="020F0502020204030204" pitchFamily="34" charset="0"/>
              </a:rPr>
              <a:t>Librarians (x2)</a:t>
            </a:r>
            <a:endParaRPr lang="en-US" sz="1400" dirty="0">
              <a:solidFill>
                <a:srgbClr val="050505"/>
              </a:solidFill>
              <a:latin typeface="Raleway" panose="020B0604020202020204" charset="0"/>
              <a:ea typeface="Calibri" panose="020F0502020204030204" pitchFamily="34" charset="0"/>
            </a:endParaRPr>
          </a:p>
          <a:p>
            <a:pPr>
              <a:buFont typeface="Wingdings" panose="05000000000000000000" pitchFamily="2" charset="2"/>
              <a:buChar char="v"/>
            </a:pPr>
            <a:r>
              <a:rPr lang="en-US" sz="1400" dirty="0">
                <a:solidFill>
                  <a:srgbClr val="050505"/>
                </a:solidFill>
                <a:effectLst/>
                <a:latin typeface="Raleway" panose="020B0604020202020204" charset="0"/>
                <a:ea typeface="Calibri" panose="020F0502020204030204" pitchFamily="34" charset="0"/>
              </a:rPr>
              <a:t>Historians (x2)</a:t>
            </a:r>
          </a:p>
          <a:p>
            <a:pPr>
              <a:buFont typeface="Wingdings" panose="05000000000000000000" pitchFamily="2" charset="2"/>
              <a:buChar char="v"/>
            </a:pPr>
            <a:r>
              <a:rPr lang="en-US" sz="1400" dirty="0">
                <a:solidFill>
                  <a:srgbClr val="050505"/>
                </a:solidFill>
                <a:effectLst/>
                <a:latin typeface="Raleway" panose="020B0604020202020204" charset="0"/>
                <a:ea typeface="Calibri" panose="020F0502020204030204" pitchFamily="34" charset="0"/>
              </a:rPr>
              <a:t>Membership Director Chair</a:t>
            </a:r>
            <a:endParaRPr lang="en-US" sz="1400" dirty="0">
              <a:solidFill>
                <a:srgbClr val="050505"/>
              </a:solidFill>
              <a:latin typeface="Raleway" panose="020B0604020202020204" charset="0"/>
              <a:ea typeface="Calibri" panose="020F0502020204030204" pitchFamily="34" charset="0"/>
            </a:endParaRPr>
          </a:p>
          <a:p>
            <a:pPr>
              <a:buFont typeface="Wingdings" panose="05000000000000000000" pitchFamily="2" charset="2"/>
              <a:buChar char="v"/>
            </a:pPr>
            <a:r>
              <a:rPr lang="en-US" sz="1400" dirty="0">
                <a:solidFill>
                  <a:srgbClr val="050505"/>
                </a:solidFill>
                <a:effectLst/>
                <a:latin typeface="Raleway" panose="020B0604020202020204" charset="0"/>
                <a:ea typeface="Calibri" panose="020F0502020204030204" pitchFamily="34" charset="0"/>
              </a:rPr>
              <a:t>Executive Membership Director</a:t>
            </a:r>
            <a:endParaRPr lang="en-US" sz="1400" dirty="0">
              <a:solidFill>
                <a:srgbClr val="050505"/>
              </a:solidFill>
              <a:latin typeface="Raleway" panose="020B0604020202020204" charset="0"/>
            </a:endParaRPr>
          </a:p>
          <a:p>
            <a:pPr marL="285750" lvl="0" indent="-285750" algn="l" rtl="0">
              <a:spcBef>
                <a:spcPts val="0"/>
              </a:spcBef>
              <a:spcAft>
                <a:spcPts val="0"/>
              </a:spcAft>
              <a:buFont typeface="Wingdings" panose="05000000000000000000" pitchFamily="2" charset="2"/>
              <a:buChar char="v"/>
            </a:pPr>
            <a:endParaRPr lang="en-US" sz="1400" dirty="0">
              <a:solidFill>
                <a:srgbClr val="050505"/>
              </a:solidFill>
              <a:latin typeface="Raleway" panose="020B0604020202020204" charset="0"/>
              <a:ea typeface="Calibri" panose="020F0502020204030204" pitchFamily="34" charset="0"/>
            </a:endParaRPr>
          </a:p>
        </p:txBody>
      </p:sp>
      <p:sp>
        <p:nvSpPr>
          <p:cNvPr id="117" name="Google Shape;117;p20"/>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Want to Join the Dream Team? </a:t>
            </a:r>
            <a:endParaRPr dirty="0"/>
          </a:p>
        </p:txBody>
      </p:sp>
      <p:sp>
        <p:nvSpPr>
          <p:cNvPr id="118" name="Google Shape;118;p20"/>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t>How to Apply! </a:t>
            </a:r>
          </a:p>
          <a:p>
            <a:pPr marL="285750" lvl="0" indent="-285750" algn="l" rtl="0">
              <a:spcBef>
                <a:spcPts val="0"/>
              </a:spcBef>
              <a:spcAft>
                <a:spcPts val="0"/>
              </a:spcAft>
              <a:buFont typeface="Wingdings" panose="05000000000000000000" pitchFamily="2" charset="2"/>
              <a:buChar char="v"/>
            </a:pPr>
            <a:r>
              <a:rPr lang="en-US" sz="1400" dirty="0">
                <a:latin typeface="Raleway" panose="020B0604020202020204" charset="0"/>
                <a:ea typeface="Tinos" panose="020B0604020202020204" charset="0"/>
                <a:cs typeface="Tinos" panose="020B0604020202020204" charset="0"/>
              </a:rPr>
              <a:t>We are currently seeking ambitious and committed young women to join our Board of Executives and Leadership Board. Becoming a part of E-Board will open the door for cultivating hands-on leadership skills! </a:t>
            </a:r>
          </a:p>
          <a:p>
            <a:pPr marL="285750" indent="-285750">
              <a:buFont typeface="Wingdings" panose="05000000000000000000" pitchFamily="2" charset="2"/>
              <a:buChar char="v"/>
            </a:pPr>
            <a:r>
              <a:rPr lang="en-US" sz="1400" dirty="0">
                <a:latin typeface="Raleway" panose="020B0604020202020204" charset="0"/>
                <a:ea typeface="Tinos" panose="020B0604020202020204" charset="0"/>
                <a:cs typeface="Tinos" panose="020B0604020202020204" charset="0"/>
              </a:rPr>
              <a:t>Contact a current Executive or email a resume and interest letter t0- </a:t>
            </a:r>
            <a:r>
              <a:rPr lang="en-US" sz="1400" dirty="0">
                <a:solidFill>
                  <a:schemeClr val="bg2">
                    <a:lumMod val="50000"/>
                  </a:schemeClr>
                </a:solidFill>
                <a:latin typeface="Raleway" panose="020B0604020202020204" charset="0"/>
                <a:ea typeface="Tinos" panose="020B0604020202020204" charset="0"/>
                <a:cs typeface="Tinos" panose="020B0604020202020204" charset="0"/>
              </a:rPr>
              <a:t>networking.gspw@gmail.com</a:t>
            </a:r>
            <a:endParaRPr lang="en-US" sz="1400" dirty="0">
              <a:solidFill>
                <a:schemeClr val="bg2">
                  <a:lumMod val="50000"/>
                </a:schemeClr>
              </a:solidFill>
              <a:latin typeface="Raleway" panose="020B0604020202020204" charset="0"/>
            </a:endParaRPr>
          </a:p>
          <a:p>
            <a:pPr marL="285750" lvl="0" indent="-285750" algn="l" rtl="0">
              <a:spcBef>
                <a:spcPts val="0"/>
              </a:spcBef>
              <a:spcAft>
                <a:spcPts val="0"/>
              </a:spcAft>
              <a:buFont typeface="Wingdings" panose="05000000000000000000" pitchFamily="2" charset="2"/>
              <a:buChar char="v"/>
            </a:pPr>
            <a:endParaRPr sz="1400" b="1" dirty="0">
              <a:latin typeface="Raleway" panose="020B0604020202020204" charset="0"/>
            </a:endParaRPr>
          </a:p>
        </p:txBody>
      </p:sp>
      <p:sp>
        <p:nvSpPr>
          <p:cNvPr id="119" name="Google Shape;119;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3" name="Graphic 2" descr="Cloud">
            <a:extLst>
              <a:ext uri="{FF2B5EF4-FFF2-40B4-BE49-F238E27FC236}">
                <a16:creationId xmlns:a16="http://schemas.microsoft.com/office/drawing/2014/main" id="{BFF2F642-693E-4DEC-96A5-36B2AB8134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9573" y="155680"/>
            <a:ext cx="1464257" cy="1464257"/>
          </a:xfrm>
          <a:prstGeom prst="rect">
            <a:avLst/>
          </a:prstGeom>
        </p:spPr>
      </p:pic>
      <p:pic>
        <p:nvPicPr>
          <p:cNvPr id="5" name="Graphic 4" descr="Cloud">
            <a:extLst>
              <a:ext uri="{FF2B5EF4-FFF2-40B4-BE49-F238E27FC236}">
                <a16:creationId xmlns:a16="http://schemas.microsoft.com/office/drawing/2014/main" id="{C6A19C0D-FB2A-4848-8A0D-A65F3E6AF5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0932" y="189551"/>
            <a:ext cx="1292898" cy="12928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ctrTitle" idx="4294967295"/>
          </p:nvPr>
        </p:nvSpPr>
        <p:spPr>
          <a:xfrm>
            <a:off x="1400174" y="250032"/>
            <a:ext cx="5636419" cy="1857374"/>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p>
            <a:pPr marL="0" marR="0" lvl="0" indent="0" algn="ctr" rtl="0">
              <a:lnSpc>
                <a:spcPct val="80000"/>
              </a:lnSpc>
              <a:spcBef>
                <a:spcPts val="0"/>
              </a:spcBef>
              <a:spcAft>
                <a:spcPts val="0"/>
              </a:spcAft>
              <a:buNone/>
            </a:pPr>
            <a:r>
              <a:rPr lang="en" sz="8000" dirty="0">
                <a:solidFill>
                  <a:srgbClr val="FFFFFF"/>
                </a:solidFill>
              </a:rPr>
              <a:t>Thanks for attending!</a:t>
            </a:r>
            <a:endParaRPr sz="8000" dirty="0">
              <a:solidFill>
                <a:schemeClr val="lt1"/>
              </a:solidFill>
            </a:endParaRPr>
          </a:p>
        </p:txBody>
      </p:sp>
      <p:sp>
        <p:nvSpPr>
          <p:cNvPr id="189" name="Google Shape;189;p27"/>
          <p:cNvSpPr txBox="1">
            <a:spLocks noGrp="1"/>
          </p:cNvSpPr>
          <p:nvPr>
            <p:ph type="subTitle" idx="4294967295"/>
          </p:nvPr>
        </p:nvSpPr>
        <p:spPr>
          <a:xfrm>
            <a:off x="576693" y="1957387"/>
            <a:ext cx="7433400" cy="2493169"/>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2400" b="1" dirty="0">
                <a:solidFill>
                  <a:schemeClr val="tx1"/>
                </a:solidFill>
                <a:latin typeface="Raleway" panose="020B0604020202020204" charset="0"/>
              </a:rPr>
              <a:t>Any questions?</a:t>
            </a:r>
          </a:p>
          <a:p>
            <a:pPr algn="ctr"/>
            <a:r>
              <a:rPr lang="en-US" sz="2000" dirty="0">
                <a:solidFill>
                  <a:schemeClr val="tx1"/>
                </a:solidFill>
                <a:latin typeface="Raleway" panose="020B0604020202020204" charset="0"/>
                <a:ea typeface="Tinos" panose="020B0604020202020204" charset="0"/>
                <a:cs typeface="Tinos" panose="020B0604020202020204" charset="0"/>
              </a:rPr>
              <a:t>Website: </a:t>
            </a:r>
            <a:r>
              <a:rPr lang="en-US" sz="2000" b="0" i="0" dirty="0">
                <a:solidFill>
                  <a:schemeClr val="tx1"/>
                </a:solidFill>
                <a:effectLst/>
                <a:latin typeface="Raleway" panose="020B0604020202020204" charset="0"/>
                <a:ea typeface="Tinos" panose="020B0604020202020204" charset="0"/>
                <a:cs typeface="Tinos" panose="020B0604020202020204" charset="0"/>
              </a:rPr>
              <a:t>http://gsplwomen.com/</a:t>
            </a:r>
          </a:p>
          <a:p>
            <a:pPr algn="ctr"/>
            <a:r>
              <a:rPr lang="en-US" sz="2000" dirty="0">
                <a:solidFill>
                  <a:schemeClr val="tx1"/>
                </a:solidFill>
                <a:latin typeface="Raleway" panose="020B0604020202020204" charset="0"/>
                <a:ea typeface="Tinos" panose="020B0604020202020204" charset="0"/>
                <a:cs typeface="Tinos" panose="020B0604020202020204" charset="0"/>
              </a:rPr>
              <a:t>Like our Facebook page: </a:t>
            </a:r>
            <a:r>
              <a:rPr lang="en-US" sz="2000" b="1" i="0" dirty="0">
                <a:solidFill>
                  <a:schemeClr val="accent2">
                    <a:lumMod val="75000"/>
                  </a:schemeClr>
                </a:solidFill>
                <a:effectLst/>
                <a:latin typeface="Raleway" panose="020B0604020202020204" charset="0"/>
                <a:ea typeface="Tinos" panose="020B0604020202020204" charset="0"/>
                <a:cs typeface="Tinos" panose="020B0604020202020204" charset="0"/>
              </a:rPr>
              <a:t>Gator Society for Pre-Law Women</a:t>
            </a:r>
          </a:p>
          <a:p>
            <a:pPr algn="ctr"/>
            <a:r>
              <a:rPr lang="en-US" sz="2000" dirty="0">
                <a:solidFill>
                  <a:schemeClr val="tx1"/>
                </a:solidFill>
                <a:latin typeface="Raleway" panose="020B0604020202020204" charset="0"/>
                <a:ea typeface="Tinos" panose="020B0604020202020204" charset="0"/>
                <a:cs typeface="Tinos" panose="020B0604020202020204" charset="0"/>
              </a:rPr>
              <a:t>Follow us on Instagram: </a:t>
            </a:r>
            <a:r>
              <a:rPr lang="en-US" sz="2000" b="1" i="0" dirty="0">
                <a:solidFill>
                  <a:schemeClr val="accent2">
                    <a:lumMod val="75000"/>
                  </a:schemeClr>
                </a:solidFill>
                <a:effectLst/>
                <a:latin typeface="Raleway" panose="020B0604020202020204" charset="0"/>
                <a:ea typeface="Tinos" panose="020B0604020202020204" charset="0"/>
                <a:cs typeface="Tinos" panose="020B0604020202020204" charset="0"/>
              </a:rPr>
              <a:t>@gator.prelawwomen</a:t>
            </a:r>
          </a:p>
          <a:p>
            <a:pPr algn="ctr"/>
            <a:r>
              <a:rPr lang="en-US" sz="2000" dirty="0">
                <a:solidFill>
                  <a:schemeClr val="tx1"/>
                </a:solidFill>
                <a:latin typeface="Raleway" panose="020B0604020202020204" charset="0"/>
                <a:ea typeface="Tinos" panose="020B0604020202020204" charset="0"/>
                <a:cs typeface="Tinos" panose="020B0604020202020204" charset="0"/>
              </a:rPr>
              <a:t>Text </a:t>
            </a:r>
            <a:r>
              <a:rPr lang="en-US" sz="2000" b="1" dirty="0">
                <a:solidFill>
                  <a:schemeClr val="accent2">
                    <a:lumMod val="75000"/>
                  </a:schemeClr>
                </a:solidFill>
                <a:latin typeface="Raleway" panose="020B0604020202020204" charset="0"/>
                <a:ea typeface="Tinos" panose="020B0604020202020204" charset="0"/>
                <a:cs typeface="Tinos" panose="020B0604020202020204" charset="0"/>
              </a:rPr>
              <a:t>@gspw2020 </a:t>
            </a:r>
            <a:r>
              <a:rPr lang="en-US" sz="2000" dirty="0">
                <a:solidFill>
                  <a:schemeClr val="tx1"/>
                </a:solidFill>
                <a:latin typeface="Raleway" panose="020B0604020202020204" charset="0"/>
                <a:ea typeface="Tinos" panose="020B0604020202020204" charset="0"/>
                <a:cs typeface="Tinos" panose="020B0604020202020204" charset="0"/>
              </a:rPr>
              <a:t>to 81010 to join our Remind</a:t>
            </a:r>
          </a:p>
          <a:p>
            <a:pPr algn="ctr"/>
            <a:r>
              <a:rPr lang="en-US" sz="2000" dirty="0">
                <a:solidFill>
                  <a:schemeClr val="tx1"/>
                </a:solidFill>
                <a:latin typeface="Raleway" panose="020B0604020202020204" charset="0"/>
                <a:ea typeface="Tinos" panose="020B0604020202020204" charset="0"/>
                <a:cs typeface="Tinos" panose="020B0604020202020204" charset="0"/>
              </a:rPr>
              <a:t>Scan the </a:t>
            </a:r>
            <a:r>
              <a:rPr lang="en-US" sz="2000" b="1" dirty="0">
                <a:solidFill>
                  <a:schemeClr val="accent2">
                    <a:lumMod val="75000"/>
                  </a:schemeClr>
                </a:solidFill>
                <a:latin typeface="Raleway" panose="020B0604020202020204" charset="0"/>
                <a:ea typeface="Tinos" panose="020B0604020202020204" charset="0"/>
                <a:cs typeface="Tinos" panose="020B0604020202020204" charset="0"/>
              </a:rPr>
              <a:t>left QR Code </a:t>
            </a:r>
            <a:r>
              <a:rPr lang="en-US" sz="2000" dirty="0">
                <a:solidFill>
                  <a:schemeClr val="tx1"/>
                </a:solidFill>
                <a:latin typeface="Raleway" panose="020B0604020202020204" charset="0"/>
                <a:ea typeface="Tinos" panose="020B0604020202020204" charset="0"/>
                <a:cs typeface="Tinos" panose="020B0604020202020204" charset="0"/>
              </a:rPr>
              <a:t>to join our GroupMe</a:t>
            </a:r>
          </a:p>
          <a:p>
            <a:pPr algn="ctr"/>
            <a:r>
              <a:rPr lang="en-US" sz="2000" dirty="0">
                <a:solidFill>
                  <a:schemeClr val="tx1"/>
                </a:solidFill>
                <a:latin typeface="Raleway" panose="020B0604020202020204" charset="0"/>
                <a:ea typeface="Tinos" panose="020B0604020202020204" charset="0"/>
                <a:cs typeface="Tinos" panose="020B0604020202020204" charset="0"/>
              </a:rPr>
              <a:t>Scan the right QR Code to answer a </a:t>
            </a:r>
            <a:r>
              <a:rPr lang="en-US" sz="2000" dirty="0" err="1">
                <a:solidFill>
                  <a:schemeClr val="tx1"/>
                </a:solidFill>
                <a:latin typeface="Raleway" panose="020B0604020202020204" charset="0"/>
                <a:ea typeface="Tinos" panose="020B0604020202020204" charset="0"/>
                <a:cs typeface="Tinos" panose="020B0604020202020204" charset="0"/>
              </a:rPr>
              <a:t>Slido</a:t>
            </a:r>
            <a:r>
              <a:rPr lang="en-US" sz="2000" dirty="0">
                <a:solidFill>
                  <a:schemeClr val="tx1"/>
                </a:solidFill>
                <a:latin typeface="Raleway" panose="020B0604020202020204" charset="0"/>
                <a:ea typeface="Tinos" panose="020B0604020202020204" charset="0"/>
                <a:cs typeface="Tinos" panose="020B0604020202020204" charset="0"/>
              </a:rPr>
              <a:t> Poll</a:t>
            </a:r>
          </a:p>
          <a:p>
            <a:pPr marL="0" lvl="0" indent="0" algn="ctr" rtl="0">
              <a:spcBef>
                <a:spcPts val="600"/>
              </a:spcBef>
              <a:spcAft>
                <a:spcPts val="0"/>
              </a:spcAft>
              <a:buNone/>
            </a:pPr>
            <a:endParaRPr lang="en-US" sz="2400" b="1" dirty="0">
              <a:solidFill>
                <a:schemeClr val="tx1"/>
              </a:solidFill>
              <a:latin typeface="Raleway" panose="020B0604020202020204" charset="0"/>
            </a:endParaRPr>
          </a:p>
          <a:p>
            <a:pPr marL="0" lvl="0" indent="0" algn="ctr" rtl="0">
              <a:spcBef>
                <a:spcPts val="600"/>
              </a:spcBef>
              <a:spcAft>
                <a:spcPts val="0"/>
              </a:spcAft>
              <a:buNone/>
            </a:pPr>
            <a:endParaRPr lang="en-US" sz="1200" dirty="0">
              <a:solidFill>
                <a:srgbClr val="FFFFFF"/>
              </a:solidFill>
            </a:endParaRPr>
          </a:p>
          <a:p>
            <a:pPr marL="0" lvl="0" indent="0" algn="l" rtl="0">
              <a:spcBef>
                <a:spcPts val="0"/>
              </a:spcBef>
              <a:spcAft>
                <a:spcPts val="600"/>
              </a:spcAft>
              <a:buNone/>
            </a:pPr>
            <a:endParaRPr dirty="0"/>
          </a:p>
        </p:txBody>
      </p:sp>
      <p:sp>
        <p:nvSpPr>
          <p:cNvPr id="190" name="Google Shape;190;p2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 name="Picture 1" descr="GroupMe QR Code&#10;">
            <a:extLst>
              <a:ext uri="{FF2B5EF4-FFF2-40B4-BE49-F238E27FC236}">
                <a16:creationId xmlns:a16="http://schemas.microsoft.com/office/drawing/2014/main" id="{FBC935A0-752D-4028-BA26-BCA362FE0EC9}"/>
              </a:ext>
            </a:extLst>
          </p:cNvPr>
          <p:cNvPicPr>
            <a:picLocks noChangeAspect="1"/>
          </p:cNvPicPr>
          <p:nvPr/>
        </p:nvPicPr>
        <p:blipFill>
          <a:blip r:embed="rId3"/>
          <a:stretch>
            <a:fillRect/>
          </a:stretch>
        </p:blipFill>
        <p:spPr>
          <a:xfrm>
            <a:off x="42077" y="2107406"/>
            <a:ext cx="1358097" cy="2696512"/>
          </a:xfrm>
          <a:prstGeom prst="rect">
            <a:avLst/>
          </a:prstGeom>
        </p:spPr>
      </p:pic>
      <p:sp>
        <p:nvSpPr>
          <p:cNvPr id="3" name="TextBox 2">
            <a:extLst>
              <a:ext uri="{FF2B5EF4-FFF2-40B4-BE49-F238E27FC236}">
                <a16:creationId xmlns:a16="http://schemas.microsoft.com/office/drawing/2014/main" id="{A2884C3E-CB22-4110-AC3B-9EB1BAD4F54D}"/>
              </a:ext>
            </a:extLst>
          </p:cNvPr>
          <p:cNvSpPr txBox="1"/>
          <p:nvPr/>
        </p:nvSpPr>
        <p:spPr>
          <a:xfrm>
            <a:off x="92868" y="1664494"/>
            <a:ext cx="1307306" cy="400110"/>
          </a:xfrm>
          <a:prstGeom prst="rect">
            <a:avLst/>
          </a:prstGeom>
          <a:noFill/>
        </p:spPr>
        <p:txBody>
          <a:bodyPr wrap="square" rtlCol="0">
            <a:spAutoFit/>
          </a:bodyPr>
          <a:lstStyle/>
          <a:p>
            <a:r>
              <a:rPr lang="en-US" sz="2000" dirty="0">
                <a:solidFill>
                  <a:schemeClr val="tx1"/>
                </a:solidFill>
                <a:latin typeface="Satisfy" panose="020B0604020202020204" charset="0"/>
              </a:rPr>
              <a:t>GroupMe!</a:t>
            </a:r>
          </a:p>
        </p:txBody>
      </p:sp>
      <p:pic>
        <p:nvPicPr>
          <p:cNvPr id="4" name="Picture 3">
            <a:extLst>
              <a:ext uri="{FF2B5EF4-FFF2-40B4-BE49-F238E27FC236}">
                <a16:creationId xmlns:a16="http://schemas.microsoft.com/office/drawing/2014/main" id="{A5DE6072-5752-4754-A1AB-04651718CB2B}"/>
              </a:ext>
            </a:extLst>
          </p:cNvPr>
          <p:cNvPicPr>
            <a:picLocks noChangeAspect="1"/>
          </p:cNvPicPr>
          <p:nvPr/>
        </p:nvPicPr>
        <p:blipFill>
          <a:blip r:embed="rId4"/>
          <a:stretch>
            <a:fillRect/>
          </a:stretch>
        </p:blipFill>
        <p:spPr>
          <a:xfrm>
            <a:off x="7822849" y="3097525"/>
            <a:ext cx="1130235" cy="1170314"/>
          </a:xfrm>
          <a:prstGeom prst="rect">
            <a:avLst/>
          </a:prstGeom>
        </p:spPr>
      </p:pic>
      <p:sp>
        <p:nvSpPr>
          <p:cNvPr id="6" name="TextBox 5">
            <a:extLst>
              <a:ext uri="{FF2B5EF4-FFF2-40B4-BE49-F238E27FC236}">
                <a16:creationId xmlns:a16="http://schemas.microsoft.com/office/drawing/2014/main" id="{C4B82B1D-4B11-40C4-8D19-5394438DBC11}"/>
              </a:ext>
            </a:extLst>
          </p:cNvPr>
          <p:cNvSpPr txBox="1"/>
          <p:nvPr/>
        </p:nvSpPr>
        <p:spPr>
          <a:xfrm>
            <a:off x="7765257" y="2691713"/>
            <a:ext cx="1130234" cy="400110"/>
          </a:xfrm>
          <a:prstGeom prst="rect">
            <a:avLst/>
          </a:prstGeom>
          <a:noFill/>
        </p:spPr>
        <p:txBody>
          <a:bodyPr wrap="square" rtlCol="0">
            <a:spAutoFit/>
          </a:bodyPr>
          <a:lstStyle/>
          <a:p>
            <a:pPr algn="ctr"/>
            <a:r>
              <a:rPr lang="en-US" sz="2000" dirty="0" err="1">
                <a:solidFill>
                  <a:schemeClr val="tx1"/>
                </a:solidFill>
                <a:latin typeface="Satisfy" panose="020B0604020202020204" charset="0"/>
              </a:rPr>
              <a:t>Slido</a:t>
            </a:r>
            <a:r>
              <a:rPr lang="en-US" sz="2000" dirty="0">
                <a:solidFill>
                  <a:schemeClr val="tx1"/>
                </a:solidFill>
                <a:latin typeface="Satisfy" panose="020B0604020202020204" charset="0"/>
              </a:rPr>
              <a:t> Poll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ctrTitle" idx="4294967295"/>
          </p:nvPr>
        </p:nvSpPr>
        <p:spPr>
          <a:xfrm>
            <a:off x="4973225" y="788476"/>
            <a:ext cx="3014400" cy="92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000" dirty="0"/>
              <a:t>Hello!</a:t>
            </a:r>
            <a:endParaRPr sz="7000" dirty="0"/>
          </a:p>
        </p:txBody>
      </p:sp>
      <p:sp>
        <p:nvSpPr>
          <p:cNvPr id="78" name="Google Shape;78;p15"/>
          <p:cNvSpPr txBox="1">
            <a:spLocks noGrp="1"/>
          </p:cNvSpPr>
          <p:nvPr>
            <p:ph type="subTitle" idx="4294967295"/>
          </p:nvPr>
        </p:nvSpPr>
        <p:spPr>
          <a:xfrm>
            <a:off x="4873212" y="1765630"/>
            <a:ext cx="3014400" cy="200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400" b="1" dirty="0">
                <a:solidFill>
                  <a:schemeClr val="accent2"/>
                </a:solidFill>
                <a:latin typeface="Raleway"/>
                <a:ea typeface="Raleway"/>
                <a:cs typeface="Raleway"/>
                <a:sym typeface="Raleway"/>
              </a:rPr>
              <a:t>Thank you for expressing an interest in G.S.P.W.!</a:t>
            </a:r>
            <a:endParaRPr sz="2400" b="1" dirty="0">
              <a:solidFill>
                <a:schemeClr val="accent2"/>
              </a:solidFill>
              <a:latin typeface="Raleway"/>
              <a:ea typeface="Raleway"/>
              <a:cs typeface="Raleway"/>
              <a:sym typeface="Raleway"/>
            </a:endParaRPr>
          </a:p>
          <a:p>
            <a:pPr marL="0" lvl="0" indent="0" algn="l" rtl="0">
              <a:spcBef>
                <a:spcPts val="600"/>
              </a:spcBef>
              <a:spcAft>
                <a:spcPts val="0"/>
              </a:spcAft>
              <a:buClr>
                <a:schemeClr val="dk1"/>
              </a:buClr>
              <a:buSzPts val="1100"/>
              <a:buFont typeface="Arial"/>
              <a:buNone/>
            </a:pPr>
            <a:r>
              <a:rPr lang="en-US" sz="2000" dirty="0"/>
              <a:t>We are so excited to welcome you to our sisterhood of diverse young women seeking a potential future in law. </a:t>
            </a:r>
            <a:endParaRPr sz="2000" b="1" dirty="0"/>
          </a:p>
        </p:txBody>
      </p:sp>
      <p:sp>
        <p:nvSpPr>
          <p:cNvPr id="80" name="Google Shape;80;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2" name="Picture 1" descr="A close up of a logo&#10;&#10;Description automatically generated">
            <a:extLst>
              <a:ext uri="{FF2B5EF4-FFF2-40B4-BE49-F238E27FC236}">
                <a16:creationId xmlns:a16="http://schemas.microsoft.com/office/drawing/2014/main" id="{832842EE-CEAB-4823-9CD5-D8BE1590C861}"/>
              </a:ext>
            </a:extLst>
          </p:cNvPr>
          <p:cNvPicPr>
            <a:picLocks noChangeAspect="1"/>
          </p:cNvPicPr>
          <p:nvPr/>
        </p:nvPicPr>
        <p:blipFill>
          <a:blip r:embed="rId3"/>
          <a:stretch>
            <a:fillRect/>
          </a:stretch>
        </p:blipFill>
        <p:spPr>
          <a:xfrm>
            <a:off x="564358" y="1248526"/>
            <a:ext cx="3953187" cy="26464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FD64A5-3231-410F-B871-FC389971F7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TextBox 2">
            <a:extLst>
              <a:ext uri="{FF2B5EF4-FFF2-40B4-BE49-F238E27FC236}">
                <a16:creationId xmlns:a16="http://schemas.microsoft.com/office/drawing/2014/main" id="{AEE10C7B-5390-412D-AED7-834118283957}"/>
              </a:ext>
            </a:extLst>
          </p:cNvPr>
          <p:cNvSpPr txBox="1"/>
          <p:nvPr/>
        </p:nvSpPr>
        <p:spPr>
          <a:xfrm>
            <a:off x="671513" y="214313"/>
            <a:ext cx="7486650" cy="707886"/>
          </a:xfrm>
          <a:prstGeom prst="rect">
            <a:avLst/>
          </a:prstGeom>
          <a:noFill/>
        </p:spPr>
        <p:txBody>
          <a:bodyPr wrap="square" rtlCol="0">
            <a:spAutoFit/>
          </a:bodyPr>
          <a:lstStyle/>
          <a:p>
            <a:pPr algn="ctr"/>
            <a:r>
              <a:rPr lang="en-US" sz="4000" dirty="0">
                <a:latin typeface="Satisfy" panose="020B0604020202020204" charset="0"/>
              </a:rPr>
              <a:t>Meet the E-Board</a:t>
            </a:r>
          </a:p>
        </p:txBody>
      </p:sp>
      <p:sp>
        <p:nvSpPr>
          <p:cNvPr id="4" name="TextBox 3">
            <a:extLst>
              <a:ext uri="{FF2B5EF4-FFF2-40B4-BE49-F238E27FC236}">
                <a16:creationId xmlns:a16="http://schemas.microsoft.com/office/drawing/2014/main" id="{6A2AE45D-16B3-4026-A294-D38453E62CB8}"/>
              </a:ext>
            </a:extLst>
          </p:cNvPr>
          <p:cNvSpPr txBox="1"/>
          <p:nvPr/>
        </p:nvSpPr>
        <p:spPr>
          <a:xfrm>
            <a:off x="250031" y="922199"/>
            <a:ext cx="7908132" cy="861774"/>
          </a:xfrm>
          <a:prstGeom prst="rect">
            <a:avLst/>
          </a:prstGeom>
          <a:noFill/>
        </p:spPr>
        <p:txBody>
          <a:bodyPr wrap="square" rtlCol="0">
            <a:spAutoFit/>
          </a:bodyPr>
          <a:lstStyle/>
          <a:p>
            <a:r>
              <a:rPr lang="en-US" sz="1800" dirty="0">
                <a:latin typeface="Satisfy" panose="020B0604020202020204" charset="0"/>
              </a:rPr>
              <a:t>President: </a:t>
            </a:r>
            <a:r>
              <a:rPr lang="en-US" sz="1800" dirty="0">
                <a:latin typeface="Raleway" panose="020B0604020202020204" charset="0"/>
              </a:rPr>
              <a:t>Jennifer Rogers-Transfer-</a:t>
            </a:r>
            <a:r>
              <a:rPr lang="en-US" sz="1800" dirty="0" err="1">
                <a:latin typeface="Raleway" panose="020B0604020202020204" charset="0"/>
              </a:rPr>
              <a:t>Poli</a:t>
            </a:r>
            <a:r>
              <a:rPr lang="en-US" sz="1800" dirty="0">
                <a:latin typeface="Raleway" panose="020B0604020202020204" charset="0"/>
              </a:rPr>
              <a:t> Sci Major- Sociology Minor-Loves animals, sleep, &amp; art!</a:t>
            </a:r>
          </a:p>
          <a:p>
            <a:endParaRPr lang="en-US" dirty="0"/>
          </a:p>
        </p:txBody>
      </p:sp>
      <p:sp>
        <p:nvSpPr>
          <p:cNvPr id="6" name="TextBox 5">
            <a:extLst>
              <a:ext uri="{FF2B5EF4-FFF2-40B4-BE49-F238E27FC236}">
                <a16:creationId xmlns:a16="http://schemas.microsoft.com/office/drawing/2014/main" id="{DAE0311B-3ADE-4A2E-BF08-20830B809A28}"/>
              </a:ext>
            </a:extLst>
          </p:cNvPr>
          <p:cNvSpPr txBox="1"/>
          <p:nvPr/>
        </p:nvSpPr>
        <p:spPr>
          <a:xfrm>
            <a:off x="190916" y="1537752"/>
            <a:ext cx="7908132" cy="861774"/>
          </a:xfrm>
          <a:prstGeom prst="rect">
            <a:avLst/>
          </a:prstGeom>
          <a:noFill/>
        </p:spPr>
        <p:txBody>
          <a:bodyPr wrap="square">
            <a:spAutoFit/>
          </a:bodyPr>
          <a:lstStyle/>
          <a:p>
            <a:r>
              <a:rPr lang="en-US" sz="1800" dirty="0">
                <a:latin typeface="Satisfy" panose="020B0604020202020204" charset="0"/>
              </a:rPr>
              <a:t>Vice President: </a:t>
            </a:r>
            <a:r>
              <a:rPr lang="en-US" sz="1800" dirty="0">
                <a:latin typeface="Raleway" panose="020B0604020202020204" charset="0"/>
              </a:rPr>
              <a:t>Rachel </a:t>
            </a:r>
            <a:r>
              <a:rPr lang="en-US" sz="1800" dirty="0" err="1">
                <a:latin typeface="Raleway" panose="020B0604020202020204" charset="0"/>
              </a:rPr>
              <a:t>Hujsa</a:t>
            </a:r>
            <a:r>
              <a:rPr lang="en-US" sz="1800" dirty="0">
                <a:latin typeface="Raleway" panose="020B0604020202020204" charset="0"/>
              </a:rPr>
              <a:t>-Senior-Double Major in History &amp; Music- Anthro Minor-Loves music, thrifting, &amp; coffee!</a:t>
            </a:r>
          </a:p>
          <a:p>
            <a:endParaRPr lang="en-US" sz="1400" dirty="0">
              <a:latin typeface="Raleway" panose="020B0604020202020204" charset="0"/>
            </a:endParaRPr>
          </a:p>
        </p:txBody>
      </p:sp>
      <p:sp>
        <p:nvSpPr>
          <p:cNvPr id="8" name="TextBox 7">
            <a:extLst>
              <a:ext uri="{FF2B5EF4-FFF2-40B4-BE49-F238E27FC236}">
                <a16:creationId xmlns:a16="http://schemas.microsoft.com/office/drawing/2014/main" id="{6CD65119-3DA6-46F4-90D5-7EBCF02CE688}"/>
              </a:ext>
            </a:extLst>
          </p:cNvPr>
          <p:cNvSpPr txBox="1"/>
          <p:nvPr/>
        </p:nvSpPr>
        <p:spPr>
          <a:xfrm>
            <a:off x="161358" y="2167619"/>
            <a:ext cx="7908132" cy="646331"/>
          </a:xfrm>
          <a:prstGeom prst="rect">
            <a:avLst/>
          </a:prstGeom>
          <a:noFill/>
        </p:spPr>
        <p:txBody>
          <a:bodyPr wrap="square">
            <a:spAutoFit/>
          </a:bodyPr>
          <a:lstStyle/>
          <a:p>
            <a:r>
              <a:rPr lang="en-US" sz="1800" dirty="0">
                <a:latin typeface="Satisfy" panose="020B0604020202020204" charset="0"/>
              </a:rPr>
              <a:t>Treasurer: </a:t>
            </a:r>
            <a:r>
              <a:rPr lang="en-US" sz="1800" dirty="0">
                <a:latin typeface="Raleway" panose="020B0604020202020204" charset="0"/>
              </a:rPr>
              <a:t>Maddie </a:t>
            </a:r>
            <a:r>
              <a:rPr lang="en-US" sz="1800" dirty="0" err="1">
                <a:latin typeface="Raleway" panose="020B0604020202020204" charset="0"/>
              </a:rPr>
              <a:t>Feit</a:t>
            </a:r>
            <a:r>
              <a:rPr lang="en-US" sz="1800" dirty="0">
                <a:latin typeface="Raleway" panose="020B0604020202020204" charset="0"/>
              </a:rPr>
              <a:t>-Junior-PR Major-Innovation Minor-Loves shopping, movies, &amp; Halloween parties!</a:t>
            </a:r>
          </a:p>
        </p:txBody>
      </p:sp>
      <p:sp>
        <p:nvSpPr>
          <p:cNvPr id="10" name="TextBox 9">
            <a:extLst>
              <a:ext uri="{FF2B5EF4-FFF2-40B4-BE49-F238E27FC236}">
                <a16:creationId xmlns:a16="http://schemas.microsoft.com/office/drawing/2014/main" id="{0A43F0CC-A25C-4429-9149-9A0E89FEB94B}"/>
              </a:ext>
            </a:extLst>
          </p:cNvPr>
          <p:cNvSpPr txBox="1"/>
          <p:nvPr/>
        </p:nvSpPr>
        <p:spPr>
          <a:xfrm>
            <a:off x="76616" y="4205477"/>
            <a:ext cx="7908132" cy="861774"/>
          </a:xfrm>
          <a:prstGeom prst="rect">
            <a:avLst/>
          </a:prstGeom>
          <a:noFill/>
        </p:spPr>
        <p:txBody>
          <a:bodyPr wrap="square">
            <a:spAutoFit/>
          </a:bodyPr>
          <a:lstStyle/>
          <a:p>
            <a:r>
              <a:rPr lang="en-US" sz="1800" dirty="0">
                <a:latin typeface="Satisfy" panose="020B0604020202020204" charset="0"/>
              </a:rPr>
              <a:t>Legal Coordinator Chair: </a:t>
            </a:r>
            <a:r>
              <a:rPr lang="en-US" sz="1800" dirty="0">
                <a:latin typeface="Raleway" panose="020B0604020202020204" charset="0"/>
              </a:rPr>
              <a:t>Priyanka Pandya-Junior Pre-Prof. Bio Major- Sociology Minor-Loves cooking, traveling, &amp; dancing!</a:t>
            </a:r>
          </a:p>
          <a:p>
            <a:endParaRPr lang="en-US" sz="1400" dirty="0">
              <a:latin typeface="Raleway" panose="020B0604020202020204" charset="0"/>
            </a:endParaRPr>
          </a:p>
        </p:txBody>
      </p:sp>
      <p:sp>
        <p:nvSpPr>
          <p:cNvPr id="12" name="TextBox 11">
            <a:extLst>
              <a:ext uri="{FF2B5EF4-FFF2-40B4-BE49-F238E27FC236}">
                <a16:creationId xmlns:a16="http://schemas.microsoft.com/office/drawing/2014/main" id="{5339E90D-7629-4B1B-81DC-FE9E113130AA}"/>
              </a:ext>
            </a:extLst>
          </p:cNvPr>
          <p:cNvSpPr txBox="1"/>
          <p:nvPr/>
        </p:nvSpPr>
        <p:spPr>
          <a:xfrm>
            <a:off x="161358" y="2788873"/>
            <a:ext cx="7908132" cy="646331"/>
          </a:xfrm>
          <a:prstGeom prst="rect">
            <a:avLst/>
          </a:prstGeom>
          <a:noFill/>
        </p:spPr>
        <p:txBody>
          <a:bodyPr wrap="square">
            <a:spAutoFit/>
          </a:bodyPr>
          <a:lstStyle/>
          <a:p>
            <a:r>
              <a:rPr lang="en-US" sz="1800" dirty="0">
                <a:latin typeface="Satisfy" panose="020B0604020202020204" charset="0"/>
              </a:rPr>
              <a:t>Secretary: </a:t>
            </a:r>
            <a:r>
              <a:rPr lang="en-US" sz="1800" b="0" i="0" dirty="0">
                <a:solidFill>
                  <a:srgbClr val="201F1E"/>
                </a:solidFill>
                <a:effectLst/>
                <a:latin typeface="Raleway" panose="020B0604020202020204" charset="0"/>
              </a:rPr>
              <a:t>Jacqueline Hahn-Junior-Double Major in </a:t>
            </a:r>
            <a:r>
              <a:rPr lang="en-US" sz="1800" b="0" i="0" dirty="0" err="1">
                <a:solidFill>
                  <a:srgbClr val="201F1E"/>
                </a:solidFill>
                <a:effectLst/>
                <a:latin typeface="Raleway" panose="020B0604020202020204" charset="0"/>
              </a:rPr>
              <a:t>Poli</a:t>
            </a:r>
            <a:r>
              <a:rPr lang="en-US" sz="1800" b="0" i="0" dirty="0">
                <a:solidFill>
                  <a:srgbClr val="201F1E"/>
                </a:solidFill>
                <a:effectLst/>
                <a:latin typeface="Raleway" panose="020B0604020202020204" charset="0"/>
              </a:rPr>
              <a:t> Sci &amp; English- Loves reading, finding new music, &amp; toast!</a:t>
            </a:r>
            <a:endParaRPr lang="en-US" sz="1800" dirty="0">
              <a:latin typeface="Raleway" panose="020B0604020202020204" charset="0"/>
            </a:endParaRPr>
          </a:p>
        </p:txBody>
      </p:sp>
      <p:sp>
        <p:nvSpPr>
          <p:cNvPr id="14" name="TextBox 13">
            <a:extLst>
              <a:ext uri="{FF2B5EF4-FFF2-40B4-BE49-F238E27FC236}">
                <a16:creationId xmlns:a16="http://schemas.microsoft.com/office/drawing/2014/main" id="{415A94CD-0878-4E75-8D0C-B50E5016AB5B}"/>
              </a:ext>
            </a:extLst>
          </p:cNvPr>
          <p:cNvSpPr txBox="1"/>
          <p:nvPr/>
        </p:nvSpPr>
        <p:spPr>
          <a:xfrm>
            <a:off x="161358" y="3374917"/>
            <a:ext cx="7967248" cy="1138773"/>
          </a:xfrm>
          <a:prstGeom prst="rect">
            <a:avLst/>
          </a:prstGeom>
          <a:noFill/>
        </p:spPr>
        <p:txBody>
          <a:bodyPr wrap="square">
            <a:spAutoFit/>
          </a:bodyPr>
          <a:lstStyle/>
          <a:p>
            <a:r>
              <a:rPr lang="en-US" sz="1800" dirty="0">
                <a:latin typeface="Satisfy" panose="020B0604020202020204" charset="0"/>
              </a:rPr>
              <a:t>Vice President of External Affairs: </a:t>
            </a:r>
            <a:r>
              <a:rPr lang="en-US" sz="1800" b="0" i="0" dirty="0">
                <a:solidFill>
                  <a:srgbClr val="201F1E"/>
                </a:solidFill>
                <a:effectLst/>
                <a:latin typeface="Raleway" panose="020B0604020202020204" charset="0"/>
              </a:rPr>
              <a:t>Daniela </a:t>
            </a:r>
            <a:r>
              <a:rPr lang="en-US" sz="1800" i="0" dirty="0" err="1">
                <a:solidFill>
                  <a:srgbClr val="201F1E"/>
                </a:solidFill>
                <a:effectLst/>
                <a:latin typeface="Raleway" panose="020B0604020202020204" charset="0"/>
              </a:rPr>
              <a:t>Ordo</a:t>
            </a:r>
            <a:r>
              <a:rPr lang="en-US" sz="1800" i="0" dirty="0" err="1">
                <a:solidFill>
                  <a:srgbClr val="212121"/>
                </a:solidFill>
                <a:effectLst/>
                <a:latin typeface="Raleway" panose="020B0604020202020204" charset="0"/>
              </a:rPr>
              <a:t>ñez</a:t>
            </a:r>
            <a:r>
              <a:rPr lang="en-US" sz="1800" i="0" dirty="0">
                <a:solidFill>
                  <a:srgbClr val="212121"/>
                </a:solidFill>
                <a:effectLst/>
                <a:latin typeface="Raleway" panose="020B0604020202020204" charset="0"/>
              </a:rPr>
              <a:t>-Junior-</a:t>
            </a:r>
            <a:r>
              <a:rPr lang="en-US" sz="1800" dirty="0" err="1">
                <a:latin typeface="Raleway" panose="020B0604020202020204" charset="0"/>
              </a:rPr>
              <a:t>Poli</a:t>
            </a:r>
            <a:r>
              <a:rPr lang="en-US" sz="1800" dirty="0">
                <a:latin typeface="Raleway" panose="020B0604020202020204" charset="0"/>
              </a:rPr>
              <a:t> Sci Major- Sociology Minor- Loves thrifting, making Spotify playlists, &amp; trying new foods!</a:t>
            </a:r>
            <a:endParaRPr lang="en-US" sz="1800" i="0" dirty="0">
              <a:solidFill>
                <a:srgbClr val="212121"/>
              </a:solidFill>
              <a:effectLst/>
              <a:latin typeface="Raleway" panose="020B0604020202020204" charset="0"/>
            </a:endParaRPr>
          </a:p>
          <a:p>
            <a:endParaRPr lang="en-US" sz="1400" dirty="0">
              <a:latin typeface="Raleway" panose="020B0604020202020204" charset="0"/>
            </a:endParaRPr>
          </a:p>
        </p:txBody>
      </p:sp>
    </p:spTree>
    <p:extLst>
      <p:ext uri="{BB962C8B-B14F-4D97-AF65-F5344CB8AC3E}">
        <p14:creationId xmlns:p14="http://schemas.microsoft.com/office/powerpoint/2010/main" val="135769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t>About G.S.P.W. </a:t>
            </a:r>
            <a:endParaRPr sz="4800" dirty="0"/>
          </a:p>
        </p:txBody>
      </p:sp>
      <p:sp>
        <p:nvSpPr>
          <p:cNvPr id="99" name="Google Shape;99;p18"/>
          <p:cNvSpPr txBox="1">
            <a:spLocks noGrp="1"/>
          </p:cNvSpPr>
          <p:nvPr>
            <p:ph type="body" idx="1"/>
          </p:nvPr>
        </p:nvSpPr>
        <p:spPr>
          <a:xfrm>
            <a:off x="340950" y="1577788"/>
            <a:ext cx="6110100" cy="28359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𖤓"/>
            </a:pPr>
            <a:r>
              <a:rPr lang="en-US" sz="2400" b="0" i="0" dirty="0">
                <a:solidFill>
                  <a:srgbClr val="050505"/>
                </a:solidFill>
                <a:effectLst/>
                <a:latin typeface="Raleway" panose="020B0604020202020204" charset="0"/>
                <a:ea typeface="Tinos" panose="020B0604020202020204" charset="0"/>
                <a:cs typeface="Tinos" panose="020B0604020202020204" charset="0"/>
              </a:rPr>
              <a:t>A sisterhood of diverse, accepting, and ambitious women exploring the possibility of a future career in law. This club will assist aspiring female lawyers through guest speakers, LSAT prep workshops, and bimonthly charitable fundraisers</a:t>
            </a:r>
            <a:endParaRPr sz="2400" dirty="0">
              <a:latin typeface="Raleway" panose="020B0604020202020204" charset="0"/>
            </a:endParaRPr>
          </a:p>
        </p:txBody>
      </p:sp>
      <p:sp>
        <p:nvSpPr>
          <p:cNvPr id="100" name="Google Shape;100;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855300" y="1078713"/>
            <a:ext cx="3286500" cy="903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Membership Requirements &amp; How To Join </a:t>
            </a:r>
            <a:endParaRPr dirty="0"/>
          </a:p>
        </p:txBody>
      </p:sp>
      <p:sp>
        <p:nvSpPr>
          <p:cNvPr id="134" name="Google Shape;134;p22"/>
          <p:cNvSpPr txBox="1">
            <a:spLocks noGrp="1"/>
          </p:cNvSpPr>
          <p:nvPr>
            <p:ph type="body" idx="1"/>
          </p:nvPr>
        </p:nvSpPr>
        <p:spPr>
          <a:xfrm>
            <a:off x="855299" y="2158165"/>
            <a:ext cx="3286500" cy="1808700"/>
          </a:xfrm>
          <a:prstGeom prst="rect">
            <a:avLst/>
          </a:prstGeom>
        </p:spPr>
        <p:txBody>
          <a:bodyPr spcFirstLastPara="1" wrap="square" lIns="0" tIns="0" rIns="0" bIns="0" anchor="t" anchorCtr="0">
            <a:noAutofit/>
          </a:bodyPr>
          <a:lstStyle/>
          <a:p>
            <a:pPr marL="285750" lvl="0" indent="-285750" algn="ctr" rtl="0">
              <a:spcBef>
                <a:spcPts val="0"/>
              </a:spcBef>
              <a:spcAft>
                <a:spcPts val="0"/>
              </a:spcAft>
              <a:buFont typeface="Arial" panose="020B0604020202020204" pitchFamily="34" charset="0"/>
              <a:buChar char="•"/>
            </a:pPr>
            <a:r>
              <a:rPr lang="en-US" sz="1600" dirty="0">
                <a:solidFill>
                  <a:schemeClr val="tx1"/>
                </a:solidFill>
                <a:latin typeface="Raleway" panose="020B0604020202020204" charset="0"/>
              </a:rPr>
              <a:t>Fill out a Google interest form</a:t>
            </a:r>
          </a:p>
          <a:p>
            <a:pPr marL="285750" lvl="0" indent="-285750" algn="ctr" rtl="0">
              <a:spcBef>
                <a:spcPts val="0"/>
              </a:spcBef>
              <a:spcAft>
                <a:spcPts val="0"/>
              </a:spcAft>
              <a:buFont typeface="Arial" panose="020B0604020202020204" pitchFamily="34" charset="0"/>
              <a:buChar char="•"/>
            </a:pPr>
            <a:r>
              <a:rPr lang="en-US" sz="1600" dirty="0">
                <a:solidFill>
                  <a:schemeClr val="tx1"/>
                </a:solidFill>
                <a:latin typeface="Raleway" panose="020B0604020202020204" charset="0"/>
              </a:rPr>
              <a:t>Formal applications for new members will be posted to the website after October 1</a:t>
            </a:r>
            <a:r>
              <a:rPr lang="en-US" sz="1600" baseline="30000" dirty="0">
                <a:solidFill>
                  <a:schemeClr val="tx1"/>
                </a:solidFill>
                <a:latin typeface="Raleway" panose="020B0604020202020204" charset="0"/>
              </a:rPr>
              <a:t>st</a:t>
            </a:r>
            <a:endParaRPr lang="en-US" sz="1600" dirty="0">
              <a:solidFill>
                <a:schemeClr val="tx1"/>
              </a:solidFill>
              <a:latin typeface="Raleway" panose="020B0604020202020204" charset="0"/>
            </a:endParaRPr>
          </a:p>
          <a:p>
            <a:pPr marL="285750" lvl="0" indent="-285750" algn="ctr" rtl="0">
              <a:spcBef>
                <a:spcPts val="0"/>
              </a:spcBef>
              <a:spcAft>
                <a:spcPts val="0"/>
              </a:spcAft>
              <a:buFont typeface="Arial" panose="020B0604020202020204" pitchFamily="34" charset="0"/>
              <a:buChar char="•"/>
            </a:pPr>
            <a:r>
              <a:rPr lang="en-US" sz="1600" dirty="0">
                <a:solidFill>
                  <a:schemeClr val="tx1"/>
                </a:solidFill>
                <a:latin typeface="Raleway" panose="020B0604020202020204" charset="0"/>
              </a:rPr>
              <a:t>Attend our biweekly GBMs </a:t>
            </a:r>
          </a:p>
          <a:p>
            <a:pPr marL="285750" lvl="0" indent="-285750" algn="ctr" rtl="0">
              <a:spcBef>
                <a:spcPts val="0"/>
              </a:spcBef>
              <a:spcAft>
                <a:spcPts val="0"/>
              </a:spcAft>
              <a:buFont typeface="Arial" panose="020B0604020202020204" pitchFamily="34" charset="0"/>
              <a:buChar char="•"/>
            </a:pPr>
            <a:r>
              <a:rPr lang="en-US" sz="1600" dirty="0">
                <a:solidFill>
                  <a:schemeClr val="tx1"/>
                </a:solidFill>
                <a:latin typeface="Raleway" panose="020B0604020202020204" charset="0"/>
              </a:rPr>
              <a:t>Follow us on social media to stay in the know!</a:t>
            </a:r>
          </a:p>
          <a:p>
            <a:pPr marL="285750" indent="-285750" algn="ctr">
              <a:buFont typeface="Arial" panose="020B0604020202020204" pitchFamily="34" charset="0"/>
              <a:buChar char="•"/>
            </a:pPr>
            <a:r>
              <a:rPr lang="en-US" sz="1200" b="0" i="0" dirty="0">
                <a:solidFill>
                  <a:schemeClr val="tx1"/>
                </a:solidFill>
                <a:effectLst/>
                <a:latin typeface="Raleway" panose="020B0604020202020204" charset="0"/>
                <a:ea typeface="Tinos" panose="020B0604020202020204" charset="0"/>
                <a:cs typeface="Tinos" panose="020B0604020202020204" charset="0"/>
              </a:rPr>
              <a:t>Can’t make a meeting? No sweat you can find all the info on our social media and website once it’s finalized. </a:t>
            </a:r>
          </a:p>
          <a:p>
            <a:pPr marL="285750" indent="-285750" algn="ctr">
              <a:buFont typeface="Arial" panose="020B0604020202020204" pitchFamily="34" charset="0"/>
              <a:buChar char="•"/>
            </a:pPr>
            <a:r>
              <a:rPr lang="en-US" sz="1050" b="0" i="0" dirty="0">
                <a:solidFill>
                  <a:schemeClr val="accent2">
                    <a:lumMod val="50000"/>
                  </a:schemeClr>
                </a:solidFill>
                <a:effectLst/>
                <a:latin typeface="Tinos" panose="020B0604020202020204" charset="0"/>
                <a:ea typeface="Tinos" panose="020B0604020202020204" charset="0"/>
                <a:cs typeface="Tinos" panose="020B0604020202020204" charset="0"/>
              </a:rPr>
              <a:t>http://gsplwomen.com/</a:t>
            </a:r>
          </a:p>
          <a:p>
            <a:pPr marL="285750" lvl="0" indent="-285750" algn="ctr" rtl="0">
              <a:spcBef>
                <a:spcPts val="0"/>
              </a:spcBef>
              <a:spcAft>
                <a:spcPts val="0"/>
              </a:spcAft>
              <a:buFont typeface="Arial" panose="020B0604020202020204" pitchFamily="34" charset="0"/>
              <a:buChar char="•"/>
            </a:pPr>
            <a:endParaRPr lang="en-US" sz="1600" dirty="0">
              <a:latin typeface="Raleway" panose="020B0604020202020204" charset="0"/>
            </a:endParaRPr>
          </a:p>
          <a:p>
            <a:pPr marL="0" lvl="0" indent="0" rtl="0">
              <a:spcBef>
                <a:spcPts val="600"/>
              </a:spcBef>
              <a:spcAft>
                <a:spcPts val="0"/>
              </a:spcAft>
              <a:buNone/>
            </a:pPr>
            <a:endParaRPr lang="en-US" sz="1600" b="0" i="0" dirty="0">
              <a:solidFill>
                <a:srgbClr val="000000"/>
              </a:solidFill>
              <a:effectLst/>
              <a:latin typeface="Raleway" panose="020B0604020202020204" charset="0"/>
              <a:ea typeface="Tinos" panose="020B0604020202020204" charset="0"/>
              <a:cs typeface="Tinos" panose="020B0604020202020204" charset="0"/>
            </a:endParaRPr>
          </a:p>
        </p:txBody>
      </p:sp>
      <p:sp>
        <p:nvSpPr>
          <p:cNvPr id="136" name="Google Shape;136;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3" name="Picture 2" descr="A picture containing calendar&#10;&#10;Description automatically generated">
            <a:extLst>
              <a:ext uri="{FF2B5EF4-FFF2-40B4-BE49-F238E27FC236}">
                <a16:creationId xmlns:a16="http://schemas.microsoft.com/office/drawing/2014/main" id="{FE372FE4-844A-4040-A987-B4E5292DE7FC}"/>
              </a:ext>
            </a:extLst>
          </p:cNvPr>
          <p:cNvPicPr>
            <a:picLocks noChangeAspect="1"/>
          </p:cNvPicPr>
          <p:nvPr/>
        </p:nvPicPr>
        <p:blipFill>
          <a:blip r:embed="rId3"/>
          <a:stretch>
            <a:fillRect/>
          </a:stretch>
        </p:blipFill>
        <p:spPr>
          <a:xfrm>
            <a:off x="5002202" y="821531"/>
            <a:ext cx="3145334" cy="31453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DC8F-82D9-4434-A2C8-71D0762E10C5}"/>
              </a:ext>
            </a:extLst>
          </p:cNvPr>
          <p:cNvSpPr>
            <a:spLocks noGrp="1"/>
          </p:cNvSpPr>
          <p:nvPr>
            <p:ph type="title"/>
          </p:nvPr>
        </p:nvSpPr>
        <p:spPr/>
        <p:txBody>
          <a:bodyPr/>
          <a:lstStyle/>
          <a:p>
            <a:pPr algn="ctr"/>
            <a:r>
              <a:rPr lang="en-US" sz="4800" dirty="0"/>
              <a:t>Club Dues </a:t>
            </a:r>
          </a:p>
        </p:txBody>
      </p:sp>
      <p:sp>
        <p:nvSpPr>
          <p:cNvPr id="3" name="Text Placeholder 2">
            <a:extLst>
              <a:ext uri="{FF2B5EF4-FFF2-40B4-BE49-F238E27FC236}">
                <a16:creationId xmlns:a16="http://schemas.microsoft.com/office/drawing/2014/main" id="{2FDDEB21-12C3-482C-8CCD-28361E69C327}"/>
              </a:ext>
            </a:extLst>
          </p:cNvPr>
          <p:cNvSpPr>
            <a:spLocks noGrp="1"/>
          </p:cNvSpPr>
          <p:nvPr>
            <p:ph type="body" idx="1"/>
          </p:nvPr>
        </p:nvSpPr>
        <p:spPr>
          <a:xfrm>
            <a:off x="855300" y="1334900"/>
            <a:ext cx="2854800" cy="3113400"/>
          </a:xfrm>
        </p:spPr>
        <p:txBody>
          <a:bodyPr/>
          <a:lstStyle/>
          <a:p>
            <a:r>
              <a:rPr lang="en-US" sz="2400" b="1" dirty="0">
                <a:solidFill>
                  <a:schemeClr val="accent2"/>
                </a:solidFill>
              </a:rPr>
              <a:t>Fall 2020</a:t>
            </a:r>
          </a:p>
          <a:p>
            <a:r>
              <a:rPr lang="en-US" sz="1600" dirty="0"/>
              <a:t>Considering that every club activity will be held virtually there will be no dues necessary this semester!</a:t>
            </a:r>
          </a:p>
          <a:p>
            <a:endParaRPr lang="en-US" dirty="0"/>
          </a:p>
        </p:txBody>
      </p:sp>
      <p:sp>
        <p:nvSpPr>
          <p:cNvPr id="4" name="Text Placeholder 3">
            <a:extLst>
              <a:ext uri="{FF2B5EF4-FFF2-40B4-BE49-F238E27FC236}">
                <a16:creationId xmlns:a16="http://schemas.microsoft.com/office/drawing/2014/main" id="{E702B2D0-13F8-4AB0-A0C1-DF538602F716}"/>
              </a:ext>
            </a:extLst>
          </p:cNvPr>
          <p:cNvSpPr>
            <a:spLocks noGrp="1"/>
          </p:cNvSpPr>
          <p:nvPr>
            <p:ph type="body" idx="2"/>
          </p:nvPr>
        </p:nvSpPr>
        <p:spPr>
          <a:xfrm>
            <a:off x="4110600" y="1334900"/>
            <a:ext cx="2854800" cy="3113400"/>
          </a:xfrm>
        </p:spPr>
        <p:txBody>
          <a:bodyPr/>
          <a:lstStyle/>
          <a:p>
            <a:r>
              <a:rPr lang="en-US" sz="2400" b="1" dirty="0">
                <a:solidFill>
                  <a:schemeClr val="accent2"/>
                </a:solidFill>
              </a:rPr>
              <a:t>Spring 2021</a:t>
            </a:r>
          </a:p>
          <a:p>
            <a:r>
              <a:rPr lang="en-US" sz="1600" dirty="0"/>
              <a:t>Hopefully with the New Year we will be able to host in person events (safely and in accordance to CDC and university guidelines). Club dues will be </a:t>
            </a:r>
            <a:r>
              <a:rPr lang="en-US" sz="1600" u="sng" dirty="0"/>
              <a:t>$25</a:t>
            </a:r>
            <a:r>
              <a:rPr lang="en-US" sz="1600" dirty="0"/>
              <a:t>, your dues will go towards G.S.P.W. t-shirts, stickers, and masks! </a:t>
            </a:r>
          </a:p>
          <a:p>
            <a:endParaRPr lang="en-US" dirty="0"/>
          </a:p>
        </p:txBody>
      </p:sp>
      <p:sp>
        <p:nvSpPr>
          <p:cNvPr id="5" name="Slide Number Placeholder 4">
            <a:extLst>
              <a:ext uri="{FF2B5EF4-FFF2-40B4-BE49-F238E27FC236}">
                <a16:creationId xmlns:a16="http://schemas.microsoft.com/office/drawing/2014/main" id="{19AFE77A-F4D8-492E-BD71-7885EA54A5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9" name="Graphic 8" descr="Monitor">
            <a:extLst>
              <a:ext uri="{FF2B5EF4-FFF2-40B4-BE49-F238E27FC236}">
                <a16:creationId xmlns:a16="http://schemas.microsoft.com/office/drawing/2014/main" id="{5D3BEFFD-4898-4710-8F5D-F05B60C21F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3062" y="3300413"/>
            <a:ext cx="914400" cy="914400"/>
          </a:xfrm>
          <a:prstGeom prst="rect">
            <a:avLst/>
          </a:prstGeom>
        </p:spPr>
      </p:pic>
    </p:spTree>
    <p:extLst>
      <p:ext uri="{BB962C8B-B14F-4D97-AF65-F5344CB8AC3E}">
        <p14:creationId xmlns:p14="http://schemas.microsoft.com/office/powerpoint/2010/main" val="126567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2BA215-1A8A-401A-8738-2E941BE81B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TextBox 2">
            <a:extLst>
              <a:ext uri="{FF2B5EF4-FFF2-40B4-BE49-F238E27FC236}">
                <a16:creationId xmlns:a16="http://schemas.microsoft.com/office/drawing/2014/main" id="{B63664C1-B88D-4FDE-B831-F19E35732DC5}"/>
              </a:ext>
            </a:extLst>
          </p:cNvPr>
          <p:cNvSpPr txBox="1"/>
          <p:nvPr/>
        </p:nvSpPr>
        <p:spPr>
          <a:xfrm>
            <a:off x="807244" y="207169"/>
            <a:ext cx="7115175" cy="646331"/>
          </a:xfrm>
          <a:prstGeom prst="rect">
            <a:avLst/>
          </a:prstGeom>
          <a:noFill/>
        </p:spPr>
        <p:txBody>
          <a:bodyPr wrap="square" rtlCol="0">
            <a:spAutoFit/>
          </a:bodyPr>
          <a:lstStyle/>
          <a:p>
            <a:pPr algn="ctr"/>
            <a:r>
              <a:rPr lang="en-US" sz="3600" dirty="0">
                <a:solidFill>
                  <a:schemeClr val="tx1"/>
                </a:solidFill>
                <a:latin typeface="Satisfy" panose="020B0604020202020204" charset="0"/>
              </a:rPr>
              <a:t>Guest Speakers </a:t>
            </a:r>
          </a:p>
        </p:txBody>
      </p:sp>
      <p:sp>
        <p:nvSpPr>
          <p:cNvPr id="4" name="TextBox 3">
            <a:extLst>
              <a:ext uri="{FF2B5EF4-FFF2-40B4-BE49-F238E27FC236}">
                <a16:creationId xmlns:a16="http://schemas.microsoft.com/office/drawing/2014/main" id="{07457AC8-4248-40DC-A69C-77CCA7C73204}"/>
              </a:ext>
            </a:extLst>
          </p:cNvPr>
          <p:cNvSpPr txBox="1"/>
          <p:nvPr/>
        </p:nvSpPr>
        <p:spPr>
          <a:xfrm>
            <a:off x="807244" y="1092994"/>
            <a:ext cx="7486650" cy="3693319"/>
          </a:xfrm>
          <a:prstGeom prst="rect">
            <a:avLst/>
          </a:prstGeom>
          <a:noFill/>
        </p:spPr>
        <p:txBody>
          <a:bodyPr wrap="square" rtlCol="0">
            <a:spAutoFit/>
          </a:bodyPr>
          <a:lstStyle/>
          <a:p>
            <a:r>
              <a:rPr lang="en-US" sz="2000" dirty="0">
                <a:solidFill>
                  <a:schemeClr val="tx1"/>
                </a:solidFill>
                <a:latin typeface="Raleway" panose="020B0604020202020204" charset="0"/>
                <a:ea typeface="Tinos" panose="020B0604020202020204" charset="0"/>
                <a:cs typeface="Tinos" panose="020B0604020202020204" charset="0"/>
              </a:rPr>
              <a:t>Ideally guest speaker meetings will occur </a:t>
            </a:r>
            <a:r>
              <a:rPr lang="en-US" sz="2000" u="sng" dirty="0">
                <a:solidFill>
                  <a:schemeClr val="tx1"/>
                </a:solidFill>
                <a:latin typeface="Raleway" panose="020B0604020202020204" charset="0"/>
                <a:ea typeface="Tinos" panose="020B0604020202020204" charset="0"/>
                <a:cs typeface="Tinos" panose="020B0604020202020204" charset="0"/>
              </a:rPr>
              <a:t>2 to 4 times per semester</a:t>
            </a:r>
            <a:r>
              <a:rPr lang="en-US" sz="2000" dirty="0">
                <a:solidFill>
                  <a:schemeClr val="tx1"/>
                </a:solidFill>
                <a:latin typeface="Raleway" panose="020B0604020202020204" charset="0"/>
                <a:ea typeface="Tinos" panose="020B0604020202020204" charset="0"/>
                <a:cs typeface="Tinos" panose="020B0604020202020204" charset="0"/>
              </a:rPr>
              <a:t>. Guest speakers will be chosen based off current and previous legal related positions throughout the state or country. Each speaker will be asked to give a brief presentation about their journey into law and any advice/tips that they may feel inclined to share with us. We will then open the floor to a Q and A portion of the meeting where we may ask the speakers questions (either on live Zoom calls or open forums on social media platforms) pertaining to problem specific circumstances of women in the legal profession and how best to prepare for our future endeavors. </a:t>
            </a:r>
          </a:p>
          <a:p>
            <a:endParaRPr lang="en-US" dirty="0"/>
          </a:p>
        </p:txBody>
      </p:sp>
    </p:spTree>
    <p:extLst>
      <p:ext uri="{BB962C8B-B14F-4D97-AF65-F5344CB8AC3E}">
        <p14:creationId xmlns:p14="http://schemas.microsoft.com/office/powerpoint/2010/main" val="46015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163D-4BC6-41AE-9052-F5DC19C9D22B}"/>
              </a:ext>
            </a:extLst>
          </p:cNvPr>
          <p:cNvSpPr>
            <a:spLocks noGrp="1"/>
          </p:cNvSpPr>
          <p:nvPr>
            <p:ph type="title"/>
          </p:nvPr>
        </p:nvSpPr>
        <p:spPr/>
        <p:txBody>
          <a:bodyPr/>
          <a:lstStyle/>
          <a:p>
            <a:r>
              <a:rPr lang="en-US" dirty="0"/>
              <a:t>Bimonthly Fundraisers </a:t>
            </a:r>
          </a:p>
        </p:txBody>
      </p:sp>
      <p:sp>
        <p:nvSpPr>
          <p:cNvPr id="3" name="Text Placeholder 2">
            <a:extLst>
              <a:ext uri="{FF2B5EF4-FFF2-40B4-BE49-F238E27FC236}">
                <a16:creationId xmlns:a16="http://schemas.microsoft.com/office/drawing/2014/main" id="{A790D4FC-18FF-4222-9EC7-49DB78034F41}"/>
              </a:ext>
            </a:extLst>
          </p:cNvPr>
          <p:cNvSpPr>
            <a:spLocks noGrp="1"/>
          </p:cNvSpPr>
          <p:nvPr>
            <p:ph type="body" idx="1"/>
          </p:nvPr>
        </p:nvSpPr>
        <p:spPr>
          <a:xfrm>
            <a:off x="855300" y="1506349"/>
            <a:ext cx="6110100" cy="3167301"/>
          </a:xfrm>
        </p:spPr>
        <p:txBody>
          <a:bodyPr/>
          <a:lstStyle/>
          <a:p>
            <a:pPr algn="l"/>
            <a:r>
              <a:rPr lang="en-US" sz="1400" dirty="0">
                <a:latin typeface="Raleway" panose="020B0604020202020204" charset="0"/>
              </a:rPr>
              <a:t>Among all that this year has thrown at us, Gator Society for Pre-Law Women will strive to give back to the community through bimonthly fundraisers, we will collectively choose a charity on the local, state, national, or global level and donate whatever money is acquired to the chosen cause.</a:t>
            </a:r>
          </a:p>
          <a:p>
            <a:pPr algn="l"/>
            <a:endParaRPr lang="en-US" sz="1400" dirty="0">
              <a:latin typeface="Raleway" panose="020B0604020202020204" charset="0"/>
            </a:endParaRPr>
          </a:p>
          <a:p>
            <a:pPr algn="l"/>
            <a:r>
              <a:rPr lang="en-US" sz="1400" b="0" i="0" dirty="0">
                <a:solidFill>
                  <a:schemeClr val="tx1"/>
                </a:solidFill>
                <a:effectLst/>
                <a:latin typeface="Raleway" panose="020B0604020202020204" charset="0"/>
                <a:ea typeface="Tinos" panose="020B0604020202020204" charset="0"/>
                <a:cs typeface="Tinos" panose="020B0604020202020204" charset="0"/>
              </a:rPr>
              <a:t>We will </a:t>
            </a:r>
            <a:r>
              <a:rPr lang="en-US" sz="1400" b="1" i="0" dirty="0">
                <a:solidFill>
                  <a:schemeClr val="tx1"/>
                </a:solidFill>
                <a:effectLst/>
                <a:latin typeface="Raleway" panose="020B0604020202020204" charset="0"/>
                <a:ea typeface="Tinos" panose="020B0604020202020204" charset="0"/>
                <a:cs typeface="Tinos" panose="020B0604020202020204" charset="0"/>
              </a:rPr>
              <a:t>vote</a:t>
            </a:r>
            <a:r>
              <a:rPr lang="en-US" sz="1400" b="0" i="0" dirty="0">
                <a:solidFill>
                  <a:schemeClr val="tx1"/>
                </a:solidFill>
                <a:effectLst/>
                <a:latin typeface="Raleway" panose="020B0604020202020204" charset="0"/>
                <a:ea typeface="Tinos" panose="020B0604020202020204" charset="0"/>
                <a:cs typeface="Tinos" panose="020B0604020202020204" charset="0"/>
              </a:rPr>
              <a:t> for each fundraiser and all proceeds will be donated to the specified charity.</a:t>
            </a:r>
          </a:p>
          <a:p>
            <a:pPr algn="l"/>
            <a:endParaRPr lang="en-US" sz="1400" b="0" i="0" dirty="0">
              <a:solidFill>
                <a:schemeClr val="tx1"/>
              </a:solidFill>
              <a:effectLst/>
              <a:latin typeface="Raleway" panose="020B0604020202020204" charset="0"/>
              <a:ea typeface="Tinos" panose="020B0604020202020204" charset="0"/>
              <a:cs typeface="Tinos" panose="020B0604020202020204" charset="0"/>
            </a:endParaRPr>
          </a:p>
          <a:p>
            <a:pPr algn="l"/>
            <a:r>
              <a:rPr lang="en-US" sz="1400" dirty="0">
                <a:solidFill>
                  <a:schemeClr val="tx1"/>
                </a:solidFill>
                <a:latin typeface="Raleway" panose="020B0604020202020204" charset="0"/>
                <a:ea typeface="Tinos" panose="020B0604020202020204" charset="0"/>
                <a:cs typeface="Tinos" panose="020B0604020202020204" charset="0"/>
              </a:rPr>
              <a:t>Once we decide on the cause (decision verified by next meeting, 10/14), we have 2 months from that date to market and raise revenue for it (all proceeds due by 12/2)! We will post to social media our fundraising templates so you can copy and share. </a:t>
            </a:r>
            <a:endParaRPr lang="en-US" sz="1400" b="0" i="0" dirty="0">
              <a:solidFill>
                <a:schemeClr val="tx1"/>
              </a:solidFill>
              <a:effectLst/>
              <a:latin typeface="Raleway" panose="020B0604020202020204" charset="0"/>
              <a:ea typeface="Tinos" panose="020B0604020202020204" charset="0"/>
              <a:cs typeface="Tinos" panose="020B0604020202020204" charset="0"/>
            </a:endParaRPr>
          </a:p>
          <a:p>
            <a:endParaRPr lang="en-US" dirty="0"/>
          </a:p>
        </p:txBody>
      </p:sp>
      <p:sp>
        <p:nvSpPr>
          <p:cNvPr id="4" name="Slide Number Placeholder 3">
            <a:extLst>
              <a:ext uri="{FF2B5EF4-FFF2-40B4-BE49-F238E27FC236}">
                <a16:creationId xmlns:a16="http://schemas.microsoft.com/office/drawing/2014/main" id="{D88F5A06-954F-4ED2-B43E-16F3F549CF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25234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855300" y="344225"/>
            <a:ext cx="74334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tx1">
                    <a:lumMod val="90000"/>
                    <a:lumOff val="10000"/>
                  </a:schemeClr>
                </a:solidFill>
              </a:rPr>
              <a:t>Fundrasing Ballot</a:t>
            </a:r>
            <a:endParaRPr dirty="0">
              <a:solidFill>
                <a:schemeClr val="tx1">
                  <a:lumMod val="90000"/>
                  <a:lumOff val="10000"/>
                </a:schemeClr>
              </a:solidFill>
            </a:endParaRPr>
          </a:p>
        </p:txBody>
      </p:sp>
      <p:sp>
        <p:nvSpPr>
          <p:cNvPr id="86" name="Google Shape;86;p16"/>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p>
            <a:pPr indent="-457200">
              <a:spcAft>
                <a:spcPts val="600"/>
              </a:spcAft>
              <a:buFont typeface="+mj-lt"/>
              <a:buAutoNum type="arabicPeriod"/>
            </a:pPr>
            <a:r>
              <a:rPr lang="en" sz="2400" dirty="0">
                <a:solidFill>
                  <a:schemeClr val="tx1">
                    <a:lumMod val="75000"/>
                    <a:lumOff val="25000"/>
                  </a:schemeClr>
                </a:solidFill>
              </a:rPr>
              <a:t>VocaliD-</a:t>
            </a:r>
            <a:r>
              <a:rPr lang="en" sz="2400" dirty="0"/>
              <a:t> </a:t>
            </a:r>
            <a:r>
              <a:rPr lang="en-US" sz="1400" b="0" i="0" dirty="0" err="1">
                <a:solidFill>
                  <a:srgbClr val="54595F"/>
                </a:solidFill>
                <a:effectLst/>
                <a:latin typeface="Raleway" panose="020B0604020202020204" charset="0"/>
              </a:rPr>
              <a:t>VocaliD</a:t>
            </a:r>
            <a:r>
              <a:rPr lang="en-US" sz="1400" b="0" i="0" dirty="0">
                <a:solidFill>
                  <a:srgbClr val="54595F"/>
                </a:solidFill>
                <a:effectLst/>
                <a:latin typeface="Raleway" panose="020B0604020202020204" charset="0"/>
              </a:rPr>
              <a:t> has been at the forefront of creating custom synthetic voices using state-of-the-art machine learning and speech blending algorithms since 2014. A voice AI company with deep scientific roots, </a:t>
            </a:r>
            <a:r>
              <a:rPr lang="en-US" sz="1400" b="0" i="0" dirty="0" err="1">
                <a:solidFill>
                  <a:srgbClr val="54595F"/>
                </a:solidFill>
                <a:effectLst/>
                <a:latin typeface="Raleway" panose="020B0604020202020204" charset="0"/>
              </a:rPr>
              <a:t>VocaliD</a:t>
            </a:r>
            <a:r>
              <a:rPr lang="en-US" sz="1400" b="0" i="0" dirty="0">
                <a:solidFill>
                  <a:srgbClr val="54595F"/>
                </a:solidFill>
                <a:effectLst/>
                <a:latin typeface="Raleway" panose="020B0604020202020204" charset="0"/>
              </a:rPr>
              <a:t> holds innovative patents in distributed voice collection and synthetic voice aging</a:t>
            </a:r>
            <a:r>
              <a:rPr lang="en-US" sz="1400" dirty="0">
                <a:solidFill>
                  <a:srgbClr val="54595F"/>
                </a:solidFill>
                <a:latin typeface="Raleway" panose="020B0604020202020204" charset="0"/>
              </a:rPr>
              <a:t>. (</a:t>
            </a:r>
            <a:r>
              <a:rPr lang="en-US" sz="1400" dirty="0">
                <a:solidFill>
                  <a:srgbClr val="54595F"/>
                </a:solidFill>
                <a:latin typeface="Raleway" panose="020B0604020202020204" charset="0"/>
                <a:hlinkClick r:id="rId3"/>
              </a:rPr>
              <a:t>https://vocalid.ai/</a:t>
            </a:r>
            <a:r>
              <a:rPr lang="en-US" sz="1400" dirty="0">
                <a:solidFill>
                  <a:srgbClr val="54595F"/>
                </a:solidFill>
                <a:latin typeface="Raleway" panose="020B0604020202020204" charset="0"/>
              </a:rPr>
              <a:t>)</a:t>
            </a:r>
          </a:p>
          <a:p>
            <a:pPr indent="-457200">
              <a:spcAft>
                <a:spcPts val="600"/>
              </a:spcAft>
              <a:buFont typeface="+mj-lt"/>
              <a:buAutoNum type="arabicPeriod"/>
            </a:pPr>
            <a:r>
              <a:rPr lang="en-US" sz="2400" b="0" i="0" dirty="0">
                <a:solidFill>
                  <a:schemeClr val="tx1">
                    <a:lumMod val="75000"/>
                    <a:lumOff val="25000"/>
                  </a:schemeClr>
                </a:solidFill>
                <a:effectLst/>
                <a:latin typeface="Raleway Thin" panose="020B0604020202020204" charset="0"/>
              </a:rPr>
              <a:t>Peaceful Paths- </a:t>
            </a:r>
            <a:r>
              <a:rPr lang="en-US" sz="1400" b="0" i="0" dirty="0">
                <a:solidFill>
                  <a:srgbClr val="414141"/>
                </a:solidFill>
                <a:effectLst/>
                <a:latin typeface="Raleway" panose="020B0604020202020204" charset="0"/>
              </a:rPr>
              <a:t>Peaceful Paths is the certified domestic violence center that serves survivors of domestic violence in Alachua, Bradford, and Union counties. Peaceful Paths provides a wide range of services including emergency shelter, 24-hour helpline, victim advocacy, children’s programming, education and training, crisis counseling and support groups, community awareness and intervention, and violence prevention programs. (https://www.peacefulpaths.org/aboutus)</a:t>
            </a:r>
            <a:endParaRPr lang="en-US" sz="1400" b="0" i="0" dirty="0">
              <a:solidFill>
                <a:srgbClr val="54595F"/>
              </a:solidFill>
              <a:effectLst/>
              <a:latin typeface="Raleway" panose="020B0604020202020204" charset="0"/>
            </a:endParaRPr>
          </a:p>
          <a:p>
            <a:pPr lvl="0" indent="-457200" algn="l" rtl="0">
              <a:spcBef>
                <a:spcPts val="0"/>
              </a:spcBef>
              <a:spcAft>
                <a:spcPts val="600"/>
              </a:spcAft>
              <a:buFont typeface="+mj-lt"/>
              <a:buAutoNum type="arabicPeriod"/>
            </a:pPr>
            <a:endParaRPr dirty="0"/>
          </a:p>
        </p:txBody>
      </p:sp>
      <p:sp>
        <p:nvSpPr>
          <p:cNvPr id="2" name="TextBox 1">
            <a:extLst>
              <a:ext uri="{FF2B5EF4-FFF2-40B4-BE49-F238E27FC236}">
                <a16:creationId xmlns:a16="http://schemas.microsoft.com/office/drawing/2014/main" id="{C13C3F7B-9327-4E7D-BBD3-5A733D08FA19}"/>
              </a:ext>
            </a:extLst>
          </p:cNvPr>
          <p:cNvSpPr txBox="1"/>
          <p:nvPr/>
        </p:nvSpPr>
        <p:spPr>
          <a:xfrm>
            <a:off x="5729288" y="278606"/>
            <a:ext cx="2971800" cy="1169551"/>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Raleway" panose="020B0604020202020204" charset="0"/>
              </a:rPr>
              <a:t>If you are passionate about a certain cause, PLEASE write it in the GroupMe and include a link to the website so it can be added to the ballot!</a:t>
            </a:r>
          </a:p>
        </p:txBody>
      </p:sp>
    </p:spTree>
  </p:cSld>
  <p:clrMapOvr>
    <a:masterClrMapping/>
  </p:clrMapOvr>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1200</Words>
  <Application>Microsoft Office PowerPoint</Application>
  <PresentationFormat>On-screen Show (16:9)</PresentationFormat>
  <Paragraphs>88</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Satisfy</vt:lpstr>
      <vt:lpstr>Wingdings</vt:lpstr>
      <vt:lpstr>Raleway</vt:lpstr>
      <vt:lpstr>Raleway Thin</vt:lpstr>
      <vt:lpstr>Tinos</vt:lpstr>
      <vt:lpstr>Arial</vt:lpstr>
      <vt:lpstr>SlidesCarnival base template</vt:lpstr>
      <vt:lpstr>Gator Society for Pre-Law Women Second General Body Meeting </vt:lpstr>
      <vt:lpstr>Hello!</vt:lpstr>
      <vt:lpstr>PowerPoint Presentation</vt:lpstr>
      <vt:lpstr>About G.S.P.W. </vt:lpstr>
      <vt:lpstr>Membership Requirements &amp; How To Join </vt:lpstr>
      <vt:lpstr>Club Dues </vt:lpstr>
      <vt:lpstr>PowerPoint Presentation</vt:lpstr>
      <vt:lpstr>Bimonthly Fundraisers </vt:lpstr>
      <vt:lpstr>Fundrasing Ballot</vt:lpstr>
      <vt:lpstr>PowerPoint Presentation</vt:lpstr>
      <vt:lpstr>Coffee Talks &amp; Related Events </vt:lpstr>
      <vt:lpstr>PowerPoint Presentation</vt:lpstr>
      <vt:lpstr>Want to Join the Dream Team? </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Gator Society for Pre-Law Women Second General Body Meeting </dc:title>
  <cp:lastModifiedBy>Rogers, Jennifer C</cp:lastModifiedBy>
  <cp:revision>14</cp:revision>
  <dcterms:modified xsi:type="dcterms:W3CDTF">2020-09-30T19:03:42Z</dcterms:modified>
</cp:coreProperties>
</file>